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4"/>
  </p:notesMasterIdLst>
  <p:handoutMasterIdLst>
    <p:handoutMasterId r:id="rId45"/>
  </p:handoutMasterIdLst>
  <p:sldIdLst>
    <p:sldId id="531" r:id="rId2"/>
    <p:sldId id="298" r:id="rId3"/>
    <p:sldId id="289" r:id="rId4"/>
    <p:sldId id="292" r:id="rId5"/>
    <p:sldId id="294" r:id="rId6"/>
    <p:sldId id="302" r:id="rId7"/>
    <p:sldId id="538" r:id="rId8"/>
    <p:sldId id="539" r:id="rId9"/>
    <p:sldId id="303" r:id="rId10"/>
    <p:sldId id="533" r:id="rId11"/>
    <p:sldId id="535" r:id="rId12"/>
    <p:sldId id="536" r:id="rId13"/>
    <p:sldId id="537" r:id="rId14"/>
    <p:sldId id="534" r:id="rId15"/>
    <p:sldId id="547" r:id="rId16"/>
    <p:sldId id="548" r:id="rId17"/>
    <p:sldId id="549" r:id="rId18"/>
    <p:sldId id="550" r:id="rId19"/>
    <p:sldId id="544" r:id="rId20"/>
    <p:sldId id="542" r:id="rId21"/>
    <p:sldId id="541" r:id="rId22"/>
    <p:sldId id="543" r:id="rId23"/>
    <p:sldId id="532" r:id="rId24"/>
    <p:sldId id="305" r:id="rId25"/>
    <p:sldId id="551" r:id="rId26"/>
    <p:sldId id="540" r:id="rId27"/>
    <p:sldId id="552" r:id="rId28"/>
    <p:sldId id="553" r:id="rId29"/>
    <p:sldId id="554" r:id="rId30"/>
    <p:sldId id="559" r:id="rId31"/>
    <p:sldId id="558" r:id="rId32"/>
    <p:sldId id="555" r:id="rId33"/>
    <p:sldId id="557" r:id="rId34"/>
    <p:sldId id="560" r:id="rId35"/>
    <p:sldId id="561" r:id="rId36"/>
    <p:sldId id="562" r:id="rId37"/>
    <p:sldId id="563" r:id="rId38"/>
    <p:sldId id="564" r:id="rId39"/>
    <p:sldId id="565" r:id="rId40"/>
    <p:sldId id="307" r:id="rId41"/>
    <p:sldId id="306" r:id="rId42"/>
    <p:sldId id="301" r:id="rId43"/>
  </p:sldIdLst>
  <p:sldSz cx="12192000" cy="6858000"/>
  <p:notesSz cx="6858000" cy="9144000"/>
  <p:embeddedFontLst>
    <p:embeddedFont>
      <p:font typeface="Aharoni" panose="02010803020104030203" pitchFamily="2" charset="-79"/>
      <p:bold r:id="rId46"/>
    </p:embeddedFont>
    <p:embeddedFont>
      <p:font typeface="Montserrat" panose="00000500000000000000" pitchFamily="2" charset="0"/>
      <p:regular r:id="rId47"/>
      <p:bold r:id="rId48"/>
      <p:italic r:id="rId49"/>
      <p:boldItalic r:id="rId50"/>
    </p:embeddedFont>
    <p:embeddedFont>
      <p:font typeface="Montserrat Medium" panose="00000600000000000000" pitchFamily="2" charset="0"/>
      <p:regular r:id="rId51"/>
      <p:italic r:id="rId52"/>
    </p:embeddedFont>
    <p:embeddedFont>
      <p:font typeface="Open Sans" panose="020B0606030504020204" pitchFamily="34" charset="0"/>
      <p:regular r:id="rId53"/>
      <p:bold r:id="rId54"/>
      <p:italic r:id="rId55"/>
      <p:boldItalic r:id="rId56"/>
    </p:embeddedFont>
    <p:embeddedFont>
      <p:font typeface="Plus Jakarta Sans" panose="020B060402020202020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custDataLst>
    <p:tags r:id="rId6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8E956-E1AA-4493-84C9-AC3CB1497D04}" v="40" dt="2025-03-14T09:22:31.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14-03-2025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24</a:t>
            </a:fld>
            <a:endParaRPr lang="en-US"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3289174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panose="020B0604020202020204"/>
              <a:buChar char="●"/>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914400" marR="0" lvl="1"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Char char="●"/>
              <a:defRPr sz="60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FA0AD-F278-4D27-A9A5-F8B093C2FD92}" type="datetimeFigureOut">
              <a:rPr lang="en-IN" smtClean="0"/>
              <a:t>14-03-2025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B6B7175-8910-4B51-BD60-B85EBEF29A0D}" type="slidenum">
              <a:rPr lang="en-IN" smtClean="0"/>
              <a:t>‹#›</a:t>
            </a:fld>
            <a:endParaRPr lang="en-IN"/>
          </a:p>
        </p:txBody>
      </p:sp>
    </p:spTree>
    <p:extLst>
      <p:ext uri="{BB962C8B-B14F-4D97-AF65-F5344CB8AC3E}">
        <p14:creationId xmlns:p14="http://schemas.microsoft.com/office/powerpoint/2010/main" val="428659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4"/>
        <p:cNvGrpSpPr/>
        <p:nvPr/>
      </p:nvGrpSpPr>
      <p:grpSpPr>
        <a:xfrm>
          <a:off x="0" y="0"/>
          <a:ext cx="0" cy="0"/>
          <a:chOff x="0" y="0"/>
          <a:chExt cx="0" cy="0"/>
        </a:xfrm>
      </p:grpSpPr>
      <p:sp>
        <p:nvSpPr>
          <p:cNvPr id="25" name="Google Shape;25;p39"/>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9"/>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0358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rotWithShape="1">
          <a:blip r:embed="rId11"/>
          <a:srcRect/>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web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p:cNvPicPr preferRelativeResize="0"/>
          <p:nvPr/>
        </p:nvPicPr>
        <p:blipFill rotWithShape="1">
          <a:blip r:embed="rId2">
            <a:alphaModFix amt="20000"/>
          </a:blip>
          <a:srcRect l="1514" r="2310" b="19493"/>
          <a:stretch>
            <a:fillRect/>
          </a:stretch>
        </p:blipFill>
        <p:spPr>
          <a:xfrm>
            <a:off x="-11977" y="115887"/>
            <a:ext cx="12193235" cy="6734914"/>
          </a:xfrm>
          <a:prstGeom prst="rect">
            <a:avLst/>
          </a:prstGeom>
          <a:noFill/>
          <a:ln>
            <a:noFill/>
          </a:ln>
        </p:spPr>
      </p:pic>
      <p:sp>
        <p:nvSpPr>
          <p:cNvPr id="6" name="Google Shape;88;p1"/>
          <p:cNvSpPr txBox="1"/>
          <p:nvPr/>
        </p:nvSpPr>
        <p:spPr>
          <a:xfrm>
            <a:off x="2904067" y="283517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dirty="0"/>
          </a:p>
        </p:txBody>
      </p:sp>
      <p:sp>
        <p:nvSpPr>
          <p:cNvPr id="11"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984712" y="5183993"/>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11977" y="5112896"/>
            <a:ext cx="3900170"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dirty="0" err="1">
                <a:solidFill>
                  <a:schemeClr val="dk1"/>
                </a:solidFill>
                <a:latin typeface="Montserrat Medium" panose="00000600000000000000"/>
                <a:sym typeface="Montserrat Medium" panose="00000600000000000000"/>
              </a:rPr>
              <a:t>Tammali</a:t>
            </a:r>
            <a:r>
              <a:rPr lang="en-US" dirty="0">
                <a:solidFill>
                  <a:schemeClr val="dk1"/>
                </a:solidFill>
                <a:latin typeface="Montserrat Medium" panose="00000600000000000000"/>
                <a:sym typeface="Montserrat Medium" panose="00000600000000000000"/>
              </a:rPr>
              <a:t> Karthik </a:t>
            </a:r>
            <a:r>
              <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(BU21EECE0100164</a:t>
            </a:r>
            <a:r>
              <a:rPr lang="en-US" dirty="0">
                <a:solidFill>
                  <a:schemeClr val="dk1"/>
                </a:solidFill>
                <a:latin typeface="Montserrat Medium" panose="00000600000000000000"/>
                <a:sym typeface="Montserrat Medium" panose="00000600000000000000"/>
              </a:rPr>
              <a:t>)</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dirty="0">
                <a:solidFill>
                  <a:schemeClr val="dk1"/>
                </a:solidFill>
              </a:rPr>
              <a:t>Maria Punya            </a:t>
            </a:r>
            <a:r>
              <a:rPr lang="en-US" sz="1400" i="0" u="none" strike="noStrike" cap="none" dirty="0">
                <a:solidFill>
                  <a:schemeClr val="dk1"/>
                </a:solidFill>
                <a:latin typeface="Arial" panose="020B0604020202020204"/>
                <a:ea typeface="Arial" panose="020B0604020202020204"/>
                <a:cs typeface="Arial" panose="020B0604020202020204"/>
                <a:sym typeface="Arial" panose="020B0604020202020204"/>
              </a:rPr>
              <a:t>(BU21EECE0100309)</a:t>
            </a:r>
          </a:p>
        </p:txBody>
      </p:sp>
      <p:sp>
        <p:nvSpPr>
          <p:cNvPr id="20" name="Google Shape;111;p1"/>
          <p:cNvSpPr/>
          <p:nvPr/>
        </p:nvSpPr>
        <p:spPr>
          <a:xfrm>
            <a:off x="8943340" y="4425315"/>
            <a:ext cx="3248660"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a:t>
            </a: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Dr.Arun Kumar Manoharan </a:t>
            </a:r>
          </a:p>
          <a:p>
            <a:pPr marL="0" marR="0" lvl="0" indent="0" rtl="0">
              <a:lnSpc>
                <a:spcPct val="100000"/>
              </a:lnSpc>
              <a:spcBef>
                <a:spcPts val="0"/>
              </a:spcBef>
              <a:spcAft>
                <a:spcPts val="0"/>
              </a:spcAft>
              <a:buClr>
                <a:srgbClr val="000000"/>
              </a:buClr>
              <a:buSzPts val="1400"/>
              <a:buFont typeface="Arial" panose="020B0604020202020204"/>
              <a:buNone/>
            </a:pPr>
            <a:r>
              <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In-charge:</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i="0" u="none" strike="noStrike" cap="none" dirty="0" err="1">
                <a:solidFill>
                  <a:schemeClr val="dk1"/>
                </a:solidFill>
                <a:latin typeface="Montserrat Medium" panose="00000600000000000000"/>
                <a:ea typeface="Arial" panose="020B0604020202020204"/>
                <a:cs typeface="Arial" panose="020B0604020202020204"/>
                <a:sym typeface="Montserrat Medium" panose="00000600000000000000"/>
              </a:rPr>
              <a:t>Dr.Arun</a:t>
            </a:r>
            <a:r>
              <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Kumar Manoharan </a:t>
            </a:r>
          </a:p>
        </p:txBody>
      </p:sp>
      <p:pic>
        <p:nvPicPr>
          <p:cNvPr id="21" name="Google Shape;67;p1"/>
          <p:cNvPicPr preferRelativeResize="0"/>
          <p:nvPr/>
        </p:nvPicPr>
        <p:blipFill rotWithShape="1">
          <a:blip r:embed="rId3"/>
          <a:srcRect/>
          <a:stretch>
            <a:fillRect/>
          </a:stretch>
        </p:blipFill>
        <p:spPr>
          <a:xfrm>
            <a:off x="4601352" y="1574217"/>
            <a:ext cx="2674631" cy="1245671"/>
          </a:xfrm>
          <a:prstGeom prst="rect">
            <a:avLst/>
          </a:prstGeom>
          <a:noFill/>
          <a:ln>
            <a:noFill/>
          </a:ln>
        </p:spPr>
      </p:pic>
      <p:sp>
        <p:nvSpPr>
          <p:cNvPr id="22" name="Google Shape;88;p1"/>
          <p:cNvSpPr txBox="1"/>
          <p:nvPr/>
        </p:nvSpPr>
        <p:spPr>
          <a:xfrm>
            <a:off x="812800" y="264014"/>
            <a:ext cx="1008888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100" b="1" dirty="0">
                <a:solidFill>
                  <a:schemeClr val="dk1"/>
                </a:solidFill>
                <a:latin typeface="Times New Roman" panose="02020603050405020304" pitchFamily="18" charset="0"/>
                <a:ea typeface="Montserrat"/>
                <a:cs typeface="Times New Roman" panose="02020603050405020304" pitchFamily="18" charset="0"/>
                <a:sym typeface="Montserrat"/>
              </a:rPr>
              <a:t>THE BYTE-ENABLE MEMORY IMPLEMENTATION ON FPGA WITH VERILOG AND SYSTEM-VERILOG</a:t>
            </a:r>
            <a:endParaRPr lang="en-US" sz="2100" b="1" i="0" u="none" strike="noStrike" cap="none"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sp>
        <p:nvSpPr>
          <p:cNvPr id="23" name="Google Shape;88;p1"/>
          <p:cNvSpPr txBox="1"/>
          <p:nvPr/>
        </p:nvSpPr>
        <p:spPr>
          <a:xfrm>
            <a:off x="4106192" y="1051860"/>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Mid-Review 3</a:t>
            </a:r>
            <a:endParaRPr lang="en-US" sz="2000" dirty="0"/>
          </a:p>
        </p:txBody>
      </p:sp>
      <p:sp>
        <p:nvSpPr>
          <p:cNvPr id="25" name="Google Shape;120;p76"/>
          <p:cNvSpPr/>
          <p:nvPr/>
        </p:nvSpPr>
        <p:spPr>
          <a:xfrm>
            <a:off x="66675" y="300522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Major Project</a:t>
            </a:r>
          </a:p>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Project ID: V7</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A91B9-8E38-3331-A2E2-8BD3C73831F6}"/>
              </a:ext>
            </a:extLst>
          </p:cNvPr>
          <p:cNvPicPr>
            <a:picLocks noChangeAspect="1"/>
          </p:cNvPicPr>
          <p:nvPr/>
        </p:nvPicPr>
        <p:blipFill>
          <a:blip r:embed="rId2"/>
          <a:srcRect t="2186" b="6000"/>
          <a:stretch/>
        </p:blipFill>
        <p:spPr>
          <a:xfrm>
            <a:off x="304538" y="461665"/>
            <a:ext cx="8748022" cy="5547361"/>
          </a:xfrm>
          <a:prstGeom prst="rect">
            <a:avLst/>
          </a:prstGeom>
        </p:spPr>
      </p:pic>
      <p:sp>
        <p:nvSpPr>
          <p:cNvPr id="4" name="TextBox 3">
            <a:extLst>
              <a:ext uri="{FF2B5EF4-FFF2-40B4-BE49-F238E27FC236}">
                <a16:creationId xmlns:a16="http://schemas.microsoft.com/office/drawing/2014/main" id="{4BB9AE7F-29DC-DE98-7E8F-24E94F7AA2AA}"/>
              </a:ext>
            </a:extLst>
          </p:cNvPr>
          <p:cNvSpPr txBox="1"/>
          <p:nvPr/>
        </p:nvSpPr>
        <p:spPr>
          <a:xfrm>
            <a:off x="304538" y="0"/>
            <a:ext cx="277394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Verilog Code</a:t>
            </a:r>
            <a:r>
              <a:rPr lang="en-US" dirty="0"/>
              <a:t>:</a:t>
            </a:r>
            <a:endParaRPr lang="en-IN" dirty="0"/>
          </a:p>
        </p:txBody>
      </p:sp>
    </p:spTree>
    <p:extLst>
      <p:ext uri="{BB962C8B-B14F-4D97-AF65-F5344CB8AC3E}">
        <p14:creationId xmlns:p14="http://schemas.microsoft.com/office/powerpoint/2010/main" val="299373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B91EA-E8A4-50FC-3B20-CF3B37951FF7}"/>
              </a:ext>
            </a:extLst>
          </p:cNvPr>
          <p:cNvSpPr txBox="1"/>
          <p:nvPr/>
        </p:nvSpPr>
        <p:spPr>
          <a:xfrm>
            <a:off x="548639" y="402530"/>
            <a:ext cx="45110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RESULTS</a:t>
            </a:r>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0B12F8F-5BA9-CEF3-6CAD-A5CE4B9FF5D3}"/>
              </a:ext>
            </a:extLst>
          </p:cNvPr>
          <p:cNvSpPr txBox="1"/>
          <p:nvPr/>
        </p:nvSpPr>
        <p:spPr>
          <a:xfrm>
            <a:off x="548640" y="978832"/>
            <a:ext cx="4287520"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(Write operation) SET VALUES AS: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We[write] = 1</a:t>
            </a:r>
          </a:p>
          <a:p>
            <a:r>
              <a:rPr lang="en-IN" sz="2000" dirty="0" err="1">
                <a:latin typeface="Times New Roman" panose="02020603050405020304" pitchFamily="18" charset="0"/>
                <a:cs typeface="Times New Roman" panose="02020603050405020304" pitchFamily="18" charset="0"/>
              </a:rPr>
              <a:t>Addr</a:t>
            </a:r>
            <a:r>
              <a:rPr lang="en-US" sz="2000" dirty="0">
                <a:latin typeface="Times New Roman" panose="02020603050405020304" pitchFamily="18" charset="0"/>
                <a:cs typeface="Times New Roman" panose="02020603050405020304" pitchFamily="18" charset="0"/>
              </a:rPr>
              <a:t>[Address] = 3</a:t>
            </a:r>
          </a:p>
          <a:p>
            <a:r>
              <a:rPr lang="en-IN" sz="2000" dirty="0">
                <a:latin typeface="Times New Roman" panose="02020603050405020304" pitchFamily="18" charset="0"/>
                <a:cs typeface="Times New Roman" panose="02020603050405020304" pitchFamily="18" charset="0"/>
              </a:rPr>
              <a:t>din[data in] = 8'b10101010</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byte_enable</a:t>
            </a:r>
            <a:r>
              <a:rPr lang="en-IN" sz="2000" dirty="0">
                <a:latin typeface="Times New Roman" panose="02020603050405020304" pitchFamily="18" charset="0"/>
                <a:cs typeface="Times New Roman" panose="02020603050405020304" pitchFamily="18" charset="0"/>
              </a:rPr>
              <a:t> = 8'b00000001</a:t>
            </a:r>
          </a:p>
        </p:txBody>
      </p:sp>
      <p:pic>
        <p:nvPicPr>
          <p:cNvPr id="6" name="Picture 5">
            <a:extLst>
              <a:ext uri="{FF2B5EF4-FFF2-40B4-BE49-F238E27FC236}">
                <a16:creationId xmlns:a16="http://schemas.microsoft.com/office/drawing/2014/main" id="{031860F5-B8AB-2D8D-F009-0BCE3A4A13A6}"/>
              </a:ext>
            </a:extLst>
          </p:cNvPr>
          <p:cNvPicPr>
            <a:picLocks noChangeAspect="1"/>
          </p:cNvPicPr>
          <p:nvPr/>
        </p:nvPicPr>
        <p:blipFill>
          <a:blip r:embed="rId2"/>
          <a:stretch>
            <a:fillRect/>
          </a:stretch>
        </p:blipFill>
        <p:spPr>
          <a:xfrm>
            <a:off x="548639" y="3059666"/>
            <a:ext cx="8667317" cy="2995694"/>
          </a:xfrm>
          <a:prstGeom prst="rect">
            <a:avLst/>
          </a:prstGeom>
        </p:spPr>
      </p:pic>
    </p:spTree>
    <p:extLst>
      <p:ext uri="{BB962C8B-B14F-4D97-AF65-F5344CB8AC3E}">
        <p14:creationId xmlns:p14="http://schemas.microsoft.com/office/powerpoint/2010/main" val="1863861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1870FD-24E0-A69D-A867-EB15B8C2136F}"/>
              </a:ext>
            </a:extLst>
          </p:cNvPr>
          <p:cNvSpPr txBox="1"/>
          <p:nvPr/>
        </p:nvSpPr>
        <p:spPr>
          <a:xfrm>
            <a:off x="412321" y="460672"/>
            <a:ext cx="4287520"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(Read operation) SET VALUES AS: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We[write] = 0</a:t>
            </a:r>
          </a:p>
          <a:p>
            <a:r>
              <a:rPr lang="en-IN" sz="2000" dirty="0" err="1">
                <a:latin typeface="Times New Roman" panose="02020603050405020304" pitchFamily="18" charset="0"/>
                <a:cs typeface="Times New Roman" panose="02020603050405020304" pitchFamily="18" charset="0"/>
              </a:rPr>
              <a:t>Addr</a:t>
            </a:r>
            <a:r>
              <a:rPr lang="en-US" sz="2000" dirty="0">
                <a:latin typeface="Times New Roman" panose="02020603050405020304" pitchFamily="18" charset="0"/>
                <a:cs typeface="Times New Roman" panose="02020603050405020304" pitchFamily="18" charset="0"/>
              </a:rPr>
              <a:t>[Address] = 3</a:t>
            </a:r>
          </a:p>
          <a:p>
            <a:r>
              <a:rPr lang="en-IN" sz="2000" dirty="0">
                <a:latin typeface="Times New Roman" panose="02020603050405020304" pitchFamily="18" charset="0"/>
                <a:cs typeface="Times New Roman" panose="02020603050405020304" pitchFamily="18" charset="0"/>
              </a:rPr>
              <a:t>din[data in] = 8'b10101010</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byte_enable</a:t>
            </a:r>
            <a:r>
              <a:rPr lang="en-IN" sz="2000" dirty="0">
                <a:latin typeface="Times New Roman" panose="02020603050405020304" pitchFamily="18" charset="0"/>
                <a:cs typeface="Times New Roman" panose="02020603050405020304" pitchFamily="18" charset="0"/>
              </a:rPr>
              <a:t> = 8'b00000001</a:t>
            </a:r>
          </a:p>
        </p:txBody>
      </p:sp>
      <p:pic>
        <p:nvPicPr>
          <p:cNvPr id="4" name="Picture 3">
            <a:extLst>
              <a:ext uri="{FF2B5EF4-FFF2-40B4-BE49-F238E27FC236}">
                <a16:creationId xmlns:a16="http://schemas.microsoft.com/office/drawing/2014/main" id="{592F6613-D96C-4E4A-99EA-8EE34B40D030}"/>
              </a:ext>
            </a:extLst>
          </p:cNvPr>
          <p:cNvPicPr>
            <a:picLocks noChangeAspect="1"/>
          </p:cNvPicPr>
          <p:nvPr/>
        </p:nvPicPr>
        <p:blipFill>
          <a:blip r:embed="rId2"/>
          <a:srcRect b="23287"/>
          <a:stretch/>
        </p:blipFill>
        <p:spPr>
          <a:xfrm>
            <a:off x="221399" y="2863739"/>
            <a:ext cx="11749201" cy="2328021"/>
          </a:xfrm>
          <a:prstGeom prst="rect">
            <a:avLst/>
          </a:prstGeom>
        </p:spPr>
      </p:pic>
    </p:spTree>
    <p:extLst>
      <p:ext uri="{BB962C8B-B14F-4D97-AF65-F5344CB8AC3E}">
        <p14:creationId xmlns:p14="http://schemas.microsoft.com/office/powerpoint/2010/main" val="274694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D5899-CA69-AD34-8A55-5777152329A9}"/>
              </a:ext>
            </a:extLst>
          </p:cNvPr>
          <p:cNvPicPr>
            <a:picLocks noChangeAspect="1"/>
          </p:cNvPicPr>
          <p:nvPr/>
        </p:nvPicPr>
        <p:blipFill>
          <a:blip r:embed="rId2"/>
          <a:stretch>
            <a:fillRect/>
          </a:stretch>
        </p:blipFill>
        <p:spPr>
          <a:xfrm>
            <a:off x="412321" y="2803222"/>
            <a:ext cx="11476437" cy="2825417"/>
          </a:xfrm>
          <a:prstGeom prst="rect">
            <a:avLst/>
          </a:prstGeom>
        </p:spPr>
      </p:pic>
      <p:sp>
        <p:nvSpPr>
          <p:cNvPr id="3" name="TextBox 2">
            <a:extLst>
              <a:ext uri="{FF2B5EF4-FFF2-40B4-BE49-F238E27FC236}">
                <a16:creationId xmlns:a16="http://schemas.microsoft.com/office/drawing/2014/main" id="{B28FE39C-E3B7-E085-B87C-3FC9DCF4F1E6}"/>
              </a:ext>
            </a:extLst>
          </p:cNvPr>
          <p:cNvSpPr txBox="1"/>
          <p:nvPr/>
        </p:nvSpPr>
        <p:spPr>
          <a:xfrm>
            <a:off x="412321" y="460672"/>
            <a:ext cx="4287520"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(WRITE operation) SET VALUES AS: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We[write] = 1</a:t>
            </a:r>
          </a:p>
          <a:p>
            <a:r>
              <a:rPr lang="en-IN" sz="2000" dirty="0" err="1">
                <a:latin typeface="Times New Roman" panose="02020603050405020304" pitchFamily="18" charset="0"/>
                <a:cs typeface="Times New Roman" panose="02020603050405020304" pitchFamily="18" charset="0"/>
              </a:rPr>
              <a:t>Addr</a:t>
            </a:r>
            <a:r>
              <a:rPr lang="en-US" sz="2000" dirty="0">
                <a:latin typeface="Times New Roman" panose="02020603050405020304" pitchFamily="18" charset="0"/>
                <a:cs typeface="Times New Roman" panose="02020603050405020304" pitchFamily="18" charset="0"/>
              </a:rPr>
              <a:t>[Address] = 3</a:t>
            </a:r>
          </a:p>
          <a:p>
            <a:r>
              <a:rPr lang="en-IN" sz="2000" dirty="0">
                <a:latin typeface="Times New Roman" panose="02020603050405020304" pitchFamily="18" charset="0"/>
                <a:cs typeface="Times New Roman" panose="02020603050405020304" pitchFamily="18" charset="0"/>
              </a:rPr>
              <a:t>din[data in] = 8'b11110000</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byte_enable</a:t>
            </a:r>
            <a:r>
              <a:rPr lang="en-IN" sz="2000" dirty="0">
                <a:latin typeface="Times New Roman" panose="02020603050405020304" pitchFamily="18" charset="0"/>
                <a:cs typeface="Times New Roman" panose="02020603050405020304" pitchFamily="18" charset="0"/>
              </a:rPr>
              <a:t> = 8'b00000001</a:t>
            </a:r>
          </a:p>
        </p:txBody>
      </p:sp>
    </p:spTree>
    <p:extLst>
      <p:ext uri="{BB962C8B-B14F-4D97-AF65-F5344CB8AC3E}">
        <p14:creationId xmlns:p14="http://schemas.microsoft.com/office/powerpoint/2010/main" val="337109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28965-7E8F-25CD-76A9-D8DC43CCE699}"/>
              </a:ext>
            </a:extLst>
          </p:cNvPr>
          <p:cNvPicPr>
            <a:picLocks noChangeAspect="1"/>
          </p:cNvPicPr>
          <p:nvPr/>
        </p:nvPicPr>
        <p:blipFill>
          <a:blip r:embed="rId2"/>
          <a:stretch>
            <a:fillRect/>
          </a:stretch>
        </p:blipFill>
        <p:spPr>
          <a:xfrm>
            <a:off x="541996" y="862219"/>
            <a:ext cx="10360640" cy="3912981"/>
          </a:xfrm>
          <a:prstGeom prst="rect">
            <a:avLst/>
          </a:prstGeom>
        </p:spPr>
      </p:pic>
      <p:sp>
        <p:nvSpPr>
          <p:cNvPr id="4" name="TextBox 3">
            <a:extLst>
              <a:ext uri="{FF2B5EF4-FFF2-40B4-BE49-F238E27FC236}">
                <a16:creationId xmlns:a16="http://schemas.microsoft.com/office/drawing/2014/main" id="{A6D8C3B4-C9FA-B211-2425-122BE413064D}"/>
              </a:ext>
            </a:extLst>
          </p:cNvPr>
          <p:cNvSpPr txBox="1"/>
          <p:nvPr/>
        </p:nvSpPr>
        <p:spPr>
          <a:xfrm>
            <a:off x="497840" y="233680"/>
            <a:ext cx="348488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Key Differences</a:t>
            </a:r>
            <a:r>
              <a:rPr lang="en-US" dirty="0"/>
              <a:t>:</a:t>
            </a:r>
            <a:endParaRPr lang="en-IN" dirty="0"/>
          </a:p>
        </p:txBody>
      </p:sp>
    </p:spTree>
    <p:extLst>
      <p:ext uri="{BB962C8B-B14F-4D97-AF65-F5344CB8AC3E}">
        <p14:creationId xmlns:p14="http://schemas.microsoft.com/office/powerpoint/2010/main" val="426950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EDFDF-12D9-3454-9679-8994DBD1C3FF}"/>
              </a:ext>
            </a:extLst>
          </p:cNvPr>
          <p:cNvSpPr txBox="1"/>
          <p:nvPr/>
        </p:nvSpPr>
        <p:spPr>
          <a:xfrm>
            <a:off x="2644877" y="501445"/>
            <a:ext cx="7059562" cy="400110"/>
          </a:xfrm>
          <a:prstGeom prst="rect">
            <a:avLst/>
          </a:prstGeom>
          <a:noFill/>
        </p:spPr>
        <p:txBody>
          <a:bodyPr wrap="square" rtlCol="0">
            <a:spAutoFit/>
          </a:bodyPr>
          <a:lstStyle/>
          <a:p>
            <a:pPr algn="ctr"/>
            <a:r>
              <a:rPr lang="en-US" sz="2000" b="1" dirty="0"/>
              <a:t>SINGLE PORT RAM</a:t>
            </a:r>
            <a:endParaRPr lang="en-IN" sz="2000" b="1" dirty="0"/>
          </a:p>
        </p:txBody>
      </p:sp>
      <p:sp>
        <p:nvSpPr>
          <p:cNvPr id="4" name="TextBox 3">
            <a:extLst>
              <a:ext uri="{FF2B5EF4-FFF2-40B4-BE49-F238E27FC236}">
                <a16:creationId xmlns:a16="http://schemas.microsoft.com/office/drawing/2014/main" id="{AB5D3345-D478-B2D5-9EAA-AA461D15DF3F}"/>
              </a:ext>
            </a:extLst>
          </p:cNvPr>
          <p:cNvSpPr txBox="1"/>
          <p:nvPr/>
        </p:nvSpPr>
        <p:spPr>
          <a:xfrm>
            <a:off x="98322" y="1259009"/>
            <a:ext cx="11995355" cy="1015663"/>
          </a:xfrm>
          <a:prstGeom prst="rect">
            <a:avLst/>
          </a:prstGeom>
          <a:noFill/>
        </p:spPr>
        <p:txBody>
          <a:bodyPr wrap="square">
            <a:spAutoFit/>
          </a:bodyPr>
          <a:lstStyle/>
          <a:p>
            <a:pPr algn="just"/>
            <a:r>
              <a:rPr lang="en-US" sz="2000" b="0" i="0" dirty="0">
                <a:solidFill>
                  <a:srgbClr val="1F1F1F"/>
                </a:solidFill>
                <a:effectLst/>
                <a:latin typeface="Times New Roman" panose="02020603050405020304" pitchFamily="18" charset="0"/>
                <a:cs typeface="Times New Roman" panose="02020603050405020304" pitchFamily="18" charset="0"/>
              </a:rPr>
              <a:t>A single-port RAM (Random Access Memory) is </a:t>
            </a:r>
            <a:r>
              <a:rPr lang="en-US" sz="2000" b="0" i="0" dirty="0">
                <a:solidFill>
                  <a:srgbClr val="040C28"/>
                </a:solidFill>
                <a:effectLst/>
                <a:latin typeface="Times New Roman" panose="02020603050405020304" pitchFamily="18" charset="0"/>
                <a:cs typeface="Times New Roman" panose="02020603050405020304" pitchFamily="18" charset="0"/>
              </a:rPr>
              <a:t>a type of digital memory component that allows data to be read from and written to a single memory location (address) at a time</a:t>
            </a:r>
            <a:r>
              <a:rPr lang="en-US" sz="2000" b="0" i="0" dirty="0">
                <a:solidFill>
                  <a:srgbClr val="1F1F1F"/>
                </a:solidFill>
                <a:effectLst/>
                <a:latin typeface="Times New Roman" panose="02020603050405020304" pitchFamily="18" charset="0"/>
                <a:cs typeface="Times New Roman" panose="02020603050405020304" pitchFamily="18" charset="0"/>
              </a:rPr>
              <a:t>. It is a simple form of memory that provides a basic storage mechanism for digital systems.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545A63B-164F-0F50-52D0-190B4F1B927C}"/>
              </a:ext>
            </a:extLst>
          </p:cNvPr>
          <p:cNvPicPr>
            <a:picLocks noChangeAspect="1"/>
          </p:cNvPicPr>
          <p:nvPr/>
        </p:nvPicPr>
        <p:blipFill>
          <a:blip r:embed="rId2"/>
          <a:stretch>
            <a:fillRect/>
          </a:stretch>
        </p:blipFill>
        <p:spPr>
          <a:xfrm>
            <a:off x="3209127" y="2673953"/>
            <a:ext cx="5773744" cy="2586428"/>
          </a:xfrm>
          <a:prstGeom prst="rect">
            <a:avLst/>
          </a:prstGeom>
        </p:spPr>
      </p:pic>
      <p:sp>
        <p:nvSpPr>
          <p:cNvPr id="7" name="TextBox 6">
            <a:extLst>
              <a:ext uri="{FF2B5EF4-FFF2-40B4-BE49-F238E27FC236}">
                <a16:creationId xmlns:a16="http://schemas.microsoft.com/office/drawing/2014/main" id="{257B8343-FD55-798D-24E9-B774A77DE80F}"/>
              </a:ext>
            </a:extLst>
          </p:cNvPr>
          <p:cNvSpPr txBox="1"/>
          <p:nvPr/>
        </p:nvSpPr>
        <p:spPr>
          <a:xfrm>
            <a:off x="5289755" y="5378245"/>
            <a:ext cx="1858297" cy="307777"/>
          </a:xfrm>
          <a:prstGeom prst="rect">
            <a:avLst/>
          </a:prstGeom>
          <a:noFill/>
        </p:spPr>
        <p:txBody>
          <a:bodyPr wrap="square" rtlCol="0">
            <a:spAutoFit/>
          </a:bodyPr>
          <a:lstStyle/>
          <a:p>
            <a:pPr algn="ctr"/>
            <a:r>
              <a:rPr lang="en-US" dirty="0"/>
              <a:t>Block Diagram</a:t>
            </a:r>
            <a:endParaRPr lang="en-IN" dirty="0"/>
          </a:p>
        </p:txBody>
      </p:sp>
    </p:spTree>
    <p:extLst>
      <p:ext uri="{BB962C8B-B14F-4D97-AF65-F5344CB8AC3E}">
        <p14:creationId xmlns:p14="http://schemas.microsoft.com/office/powerpoint/2010/main" val="328787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5B8FD5-F753-0AE5-E8A8-E17F19BF90AB}"/>
              </a:ext>
            </a:extLst>
          </p:cNvPr>
          <p:cNvSpPr txBox="1"/>
          <p:nvPr/>
        </p:nvSpPr>
        <p:spPr>
          <a:xfrm>
            <a:off x="580103" y="314632"/>
            <a:ext cx="4562168"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Verilog code for </a:t>
            </a:r>
            <a:r>
              <a:rPr lang="en-US" sz="1800" b="1" dirty="0" err="1">
                <a:latin typeface="Times New Roman" panose="02020603050405020304" pitchFamily="18" charset="0"/>
                <a:cs typeface="Times New Roman" panose="02020603050405020304" pitchFamily="18" charset="0"/>
              </a:rPr>
              <a:t>Single_Port_Ram</a:t>
            </a:r>
            <a:endParaRPr lang="en-IN"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5C6C2E-D1F3-30AC-8E6E-698BFA5B4190}"/>
              </a:ext>
            </a:extLst>
          </p:cNvPr>
          <p:cNvPicPr>
            <a:picLocks noChangeAspect="1"/>
          </p:cNvPicPr>
          <p:nvPr/>
        </p:nvPicPr>
        <p:blipFill>
          <a:blip r:embed="rId2"/>
          <a:stretch>
            <a:fillRect/>
          </a:stretch>
        </p:blipFill>
        <p:spPr>
          <a:xfrm>
            <a:off x="448050" y="787803"/>
            <a:ext cx="6466947" cy="5445850"/>
          </a:xfrm>
          <a:prstGeom prst="rect">
            <a:avLst/>
          </a:prstGeom>
        </p:spPr>
      </p:pic>
    </p:spTree>
    <p:extLst>
      <p:ext uri="{BB962C8B-B14F-4D97-AF65-F5344CB8AC3E}">
        <p14:creationId xmlns:p14="http://schemas.microsoft.com/office/powerpoint/2010/main" val="52451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E3736-AD52-5F18-000E-376AC8ED73D8}"/>
              </a:ext>
            </a:extLst>
          </p:cNvPr>
          <p:cNvPicPr>
            <a:picLocks noChangeAspect="1"/>
          </p:cNvPicPr>
          <p:nvPr/>
        </p:nvPicPr>
        <p:blipFill>
          <a:blip r:embed="rId2"/>
          <a:stretch>
            <a:fillRect/>
          </a:stretch>
        </p:blipFill>
        <p:spPr>
          <a:xfrm>
            <a:off x="293878" y="825667"/>
            <a:ext cx="4789399" cy="5380344"/>
          </a:xfrm>
          <a:prstGeom prst="rect">
            <a:avLst/>
          </a:prstGeom>
        </p:spPr>
      </p:pic>
      <p:pic>
        <p:nvPicPr>
          <p:cNvPr id="5" name="Picture 4">
            <a:extLst>
              <a:ext uri="{FF2B5EF4-FFF2-40B4-BE49-F238E27FC236}">
                <a16:creationId xmlns:a16="http://schemas.microsoft.com/office/drawing/2014/main" id="{B232BC7C-3E2B-D8E4-B64B-C5F624011218}"/>
              </a:ext>
            </a:extLst>
          </p:cNvPr>
          <p:cNvPicPr>
            <a:picLocks noChangeAspect="1"/>
          </p:cNvPicPr>
          <p:nvPr/>
        </p:nvPicPr>
        <p:blipFill>
          <a:blip r:embed="rId3"/>
          <a:stretch>
            <a:fillRect/>
          </a:stretch>
        </p:blipFill>
        <p:spPr>
          <a:xfrm>
            <a:off x="5742038" y="829937"/>
            <a:ext cx="4562169" cy="5376074"/>
          </a:xfrm>
          <a:prstGeom prst="rect">
            <a:avLst/>
          </a:prstGeom>
        </p:spPr>
      </p:pic>
      <p:sp>
        <p:nvSpPr>
          <p:cNvPr id="6" name="TextBox 5">
            <a:extLst>
              <a:ext uri="{FF2B5EF4-FFF2-40B4-BE49-F238E27FC236}">
                <a16:creationId xmlns:a16="http://schemas.microsoft.com/office/drawing/2014/main" id="{41B707FE-EFB0-20EC-0826-7144D389277E}"/>
              </a:ext>
            </a:extLst>
          </p:cNvPr>
          <p:cNvSpPr txBox="1"/>
          <p:nvPr/>
        </p:nvSpPr>
        <p:spPr>
          <a:xfrm>
            <a:off x="293878" y="294968"/>
            <a:ext cx="3393219" cy="338554"/>
          </a:xfrm>
          <a:prstGeom prst="rect">
            <a:avLst/>
          </a:prstGeom>
          <a:noFill/>
        </p:spPr>
        <p:txBody>
          <a:bodyPr wrap="square" rtlCol="0">
            <a:spAutoFit/>
          </a:bodyPr>
          <a:lstStyle/>
          <a:p>
            <a:r>
              <a:rPr lang="en-US" sz="1600" b="1" dirty="0"/>
              <a:t>Testbench for </a:t>
            </a:r>
            <a:r>
              <a:rPr lang="en-US" sz="1600" b="1" dirty="0" err="1"/>
              <a:t>Single_Port_Ram</a:t>
            </a:r>
            <a:endParaRPr lang="en-IN" sz="1600" b="1" dirty="0"/>
          </a:p>
        </p:txBody>
      </p:sp>
    </p:spTree>
    <p:extLst>
      <p:ext uri="{BB962C8B-B14F-4D97-AF65-F5344CB8AC3E}">
        <p14:creationId xmlns:p14="http://schemas.microsoft.com/office/powerpoint/2010/main" val="296997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74C23-96D4-B870-C54B-6AEC705783F6}"/>
              </a:ext>
            </a:extLst>
          </p:cNvPr>
          <p:cNvPicPr>
            <a:picLocks noChangeAspect="1"/>
          </p:cNvPicPr>
          <p:nvPr/>
        </p:nvPicPr>
        <p:blipFill>
          <a:blip r:embed="rId2"/>
          <a:stretch>
            <a:fillRect/>
          </a:stretch>
        </p:blipFill>
        <p:spPr>
          <a:xfrm>
            <a:off x="938997" y="1362596"/>
            <a:ext cx="10122293" cy="3842107"/>
          </a:xfrm>
          <a:prstGeom prst="rect">
            <a:avLst/>
          </a:prstGeom>
        </p:spPr>
      </p:pic>
      <p:sp>
        <p:nvSpPr>
          <p:cNvPr id="4" name="TextBox 3">
            <a:extLst>
              <a:ext uri="{FF2B5EF4-FFF2-40B4-BE49-F238E27FC236}">
                <a16:creationId xmlns:a16="http://schemas.microsoft.com/office/drawing/2014/main" id="{3FAD9213-808F-D862-4A4A-2994D96DF0F6}"/>
              </a:ext>
            </a:extLst>
          </p:cNvPr>
          <p:cNvSpPr txBox="1"/>
          <p:nvPr/>
        </p:nvSpPr>
        <p:spPr>
          <a:xfrm>
            <a:off x="835742" y="412955"/>
            <a:ext cx="175997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Result:</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024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DC47D1-59A9-FF1F-B3DA-994102D02837}"/>
              </a:ext>
            </a:extLst>
          </p:cNvPr>
          <p:cNvGraphicFramePr>
            <a:graphicFrameLocks noGrp="1"/>
          </p:cNvGraphicFramePr>
          <p:nvPr>
            <p:extLst>
              <p:ext uri="{D42A27DB-BD31-4B8C-83A1-F6EECF244321}">
                <p14:modId xmlns:p14="http://schemas.microsoft.com/office/powerpoint/2010/main" val="4279743564"/>
              </p:ext>
            </p:extLst>
          </p:nvPr>
        </p:nvGraphicFramePr>
        <p:xfrm>
          <a:off x="717755" y="943897"/>
          <a:ext cx="10205884" cy="4829499"/>
        </p:xfrm>
        <a:graphic>
          <a:graphicData uri="http://schemas.openxmlformats.org/drawingml/2006/table">
            <a:tbl>
              <a:tblPr firstRow="1" bandRow="1">
                <a:tableStyleId>{00A15C55-8517-42AA-B614-E9B94910E393}</a:tableStyleId>
              </a:tblPr>
              <a:tblGrid>
                <a:gridCol w="5107858">
                  <a:extLst>
                    <a:ext uri="{9D8B030D-6E8A-4147-A177-3AD203B41FA5}">
                      <a16:colId xmlns:a16="http://schemas.microsoft.com/office/drawing/2014/main" val="1484880354"/>
                    </a:ext>
                  </a:extLst>
                </a:gridCol>
                <a:gridCol w="5098026">
                  <a:extLst>
                    <a:ext uri="{9D8B030D-6E8A-4147-A177-3AD203B41FA5}">
                      <a16:colId xmlns:a16="http://schemas.microsoft.com/office/drawing/2014/main" val="2214074186"/>
                    </a:ext>
                  </a:extLst>
                </a:gridCol>
              </a:tblGrid>
              <a:tr h="482372">
                <a:tc>
                  <a:txBody>
                    <a:bodyPr/>
                    <a:lstStyle/>
                    <a:p>
                      <a:pPr algn="ctr"/>
                      <a:r>
                        <a:rPr lang="en-US" dirty="0"/>
                        <a:t>VERILOG</a:t>
                      </a:r>
                      <a:endParaRPr lang="en-IN" dirty="0"/>
                    </a:p>
                  </a:txBody>
                  <a:tcPr/>
                </a:tc>
                <a:tc>
                  <a:txBody>
                    <a:bodyPr/>
                    <a:lstStyle/>
                    <a:p>
                      <a:pPr algn="ctr"/>
                      <a:r>
                        <a:rPr lang="en-US" dirty="0" err="1"/>
                        <a:t>SystemVerilog</a:t>
                      </a:r>
                      <a:endParaRPr lang="en-IN" dirty="0"/>
                    </a:p>
                  </a:txBody>
                  <a:tcPr/>
                </a:tc>
                <a:extLst>
                  <a:ext uri="{0D108BD9-81ED-4DB2-BD59-A6C34878D82A}">
                    <a16:rowId xmlns:a16="http://schemas.microsoft.com/office/drawing/2014/main" val="2789303225"/>
                  </a:ext>
                </a:extLst>
              </a:tr>
              <a:tr h="766756">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Hardware Description Language (HDL) used to model electronic systems.</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Hardware Description and Hardware Verification Language used to model, design, simulate, test and implement electronic systems.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1857187"/>
                  </a:ext>
                </a:extLst>
              </a:tr>
              <a:tr h="543119">
                <a:tc>
                  <a:txBody>
                    <a:bodyPr/>
                    <a:lstStyle/>
                    <a:p>
                      <a:pPr algn="just"/>
                      <a:r>
                        <a:rPr lang="en-IN"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Supports structured paradigm.</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Supports structured and object oriented paradigms.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21649"/>
                  </a:ext>
                </a:extLst>
              </a:tr>
              <a:tr h="482372">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Has the file extension .v or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vh</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Has the file extension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sv</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and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svh</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0882673"/>
                  </a:ext>
                </a:extLst>
              </a:tr>
              <a:tr h="482372">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Influenced by C and Fortran.</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Influenced by Verilog, VHDL and C++.</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1611908"/>
                  </a:ext>
                </a:extLst>
              </a:tr>
              <a:tr h="543119">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Supports Wire and Reg data types.</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Supports various data types such as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enum</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struct, union, class and string.</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1835296"/>
                  </a:ext>
                </a:extLst>
              </a:tr>
              <a:tr h="543119">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Has a single always block to implement combinational and sequential logic.</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Has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always_comb</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always_ff</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and </a:t>
                      </a:r>
                      <a:r>
                        <a:rPr lang="en-US" sz="15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always_latch</a:t>
                      </a:r>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procedural blocks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4149483"/>
                  </a:ext>
                </a:extLst>
              </a:tr>
              <a:tr h="482372">
                <a:tc>
                  <a:txBody>
                    <a:bodyPr/>
                    <a:lstStyle/>
                    <a:p>
                      <a:pPr algn="just"/>
                      <a:r>
                        <a:rPr lang="en-US"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Based on hierarchy of modules.</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Based on classes.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2620792"/>
                  </a:ext>
                </a:extLst>
              </a:tr>
              <a:tr h="482372">
                <a:tc>
                  <a:txBody>
                    <a:bodyPr/>
                    <a:lstStyle/>
                    <a:p>
                      <a:pPr algn="just"/>
                      <a:r>
                        <a:rPr lang="en-IN"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Uses module level testbench.</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Uses class based testbench.</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2291734"/>
                  </a:ext>
                </a:extLst>
              </a:tr>
            </a:tbl>
          </a:graphicData>
        </a:graphic>
      </p:graphicFrame>
      <p:sp>
        <p:nvSpPr>
          <p:cNvPr id="3" name="TextBox 2">
            <a:extLst>
              <a:ext uri="{FF2B5EF4-FFF2-40B4-BE49-F238E27FC236}">
                <a16:creationId xmlns:a16="http://schemas.microsoft.com/office/drawing/2014/main" id="{1EC9BEC8-E072-A767-E980-F2DBEB3AC57B}"/>
              </a:ext>
            </a:extLst>
          </p:cNvPr>
          <p:cNvSpPr txBox="1"/>
          <p:nvPr/>
        </p:nvSpPr>
        <p:spPr>
          <a:xfrm>
            <a:off x="717754" y="344129"/>
            <a:ext cx="637130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Difference Between Verilog &amp; </a:t>
            </a:r>
            <a:r>
              <a:rPr lang="en-US" sz="2400" b="1" dirty="0" err="1">
                <a:latin typeface="Times New Roman" panose="02020603050405020304" pitchFamily="18" charset="0"/>
                <a:cs typeface="Times New Roman" panose="02020603050405020304" pitchFamily="18" charset="0"/>
              </a:rPr>
              <a:t>SystemVerilog</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218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FEE37F-7631-7977-9DBB-F655398B13A9}"/>
              </a:ext>
            </a:extLst>
          </p:cNvPr>
          <p:cNvSpPr>
            <a:spLocks noGrp="1"/>
          </p:cNvSpPr>
          <p:nvPr>
            <p:ph type="body" idx="1"/>
          </p:nvPr>
        </p:nvSpPr>
        <p:spPr>
          <a:xfrm>
            <a:off x="4127971" y="779554"/>
            <a:ext cx="7939364" cy="6081253"/>
          </a:xfrm>
        </p:spPr>
        <p:txBody>
          <a:bodyPr>
            <a:normAutofit/>
          </a:bodyPr>
          <a:lstStyle/>
          <a:p>
            <a:pPr marL="50800" indent="0" algn="ctr">
              <a:buNone/>
            </a:pPr>
            <a:r>
              <a:rPr lang="en-US" sz="3000" dirty="0">
                <a:latin typeface="Times New Roman" panose="02020603050405020304" pitchFamily="18" charset="0"/>
                <a:cs typeface="Times New Roman" panose="02020603050405020304" pitchFamily="18" charset="0"/>
              </a:rPr>
              <a:t>Abstract</a:t>
            </a:r>
          </a:p>
          <a:p>
            <a:pPr marL="50800" indent="0" algn="just">
              <a:buNone/>
            </a:pPr>
            <a:r>
              <a:rPr lang="en-IN" sz="1800" dirty="0">
                <a:effectLst/>
                <a:latin typeface="Times New Roman" panose="02020603050405020304" pitchFamily="18" charset="0"/>
                <a:ea typeface="SimSun" panose="02010600030101010101" pitchFamily="2" charset="-122"/>
              </a:rPr>
              <a:t>This project focuses on the design and implementation of Byte-Enable Memory on FPGA to address the increasing need for efficient and flexible memory architectures in modern digital systems. Byte-Enable Memory allows for selective read/write operations at the byte level, enabling fine-grained data manipulation in applications like image processing and machine learning. This granularity enhances memory utilization by reducing write overhead and enabling precise control over data access. Verilog is used for architectural modelling, while System-Verilog facilitates the development of advanced test benches for comprehensive validation. Xilinx </a:t>
            </a:r>
            <a:r>
              <a:rPr lang="en-IN" sz="1800" dirty="0" err="1">
                <a:effectLst/>
                <a:latin typeface="Times New Roman" panose="02020603050405020304" pitchFamily="18" charset="0"/>
                <a:ea typeface="SimSun" panose="02010600030101010101" pitchFamily="2" charset="-122"/>
              </a:rPr>
              <a:t>Vivado</a:t>
            </a:r>
            <a:r>
              <a:rPr lang="en-IN" sz="1800" dirty="0">
                <a:effectLst/>
                <a:latin typeface="Times New Roman" panose="02020603050405020304" pitchFamily="18" charset="0"/>
                <a:ea typeface="SimSun" panose="02010600030101010101" pitchFamily="2" charset="-122"/>
              </a:rPr>
              <a:t> is employed for synthesis, simulation, and real-time testing, with a strong emphasis on optimizing resource utilization, maximizing performance, and minimizing power consumption.</a:t>
            </a:r>
            <a:endParaRPr lang="en-IN" sz="1800" dirty="0">
              <a:latin typeface="Calibri" panose="020F0502020204030204" pitchFamily="34" charset="0"/>
              <a:ea typeface="Calibri" panose="020F0502020204030204" pitchFamily="34" charset="0"/>
            </a:endParaRPr>
          </a:p>
          <a:p>
            <a:pPr marL="50800" indent="0" algn="just">
              <a:buNone/>
            </a:pPr>
            <a:r>
              <a:rPr lang="en-IN" sz="1800" dirty="0">
                <a:effectLst/>
                <a:latin typeface="Times New Roman" panose="02020603050405020304" pitchFamily="18" charset="0"/>
                <a:ea typeface="SimSun" panose="02010600030101010101" pitchFamily="2" charset="-122"/>
              </a:rPr>
              <a:t>The design incorporates byte-enable signals for each memory location, enabling precise control over which bytes are accessed during read and write operations. The project aims to deliver a high-performance and flexible Byte-Enable Memory solution tailored for demanding applications that require precise control over data manipulation at the byte level.</a:t>
            </a:r>
            <a:endParaRPr lang="en-IN" sz="1800" dirty="0">
              <a:effectLst/>
              <a:latin typeface="Calibri" panose="020F0502020204030204" pitchFamily="34" charset="0"/>
              <a:ea typeface="Calibri" panose="020F0502020204030204" pitchFamily="34" charset="0"/>
            </a:endParaRPr>
          </a:p>
          <a:p>
            <a:endParaRPr lang="en-IN" dirty="0"/>
          </a:p>
        </p:txBody>
      </p:sp>
      <p:pic>
        <p:nvPicPr>
          <p:cNvPr id="3" name="Picture 2">
            <a:extLst>
              <a:ext uri="{FF2B5EF4-FFF2-40B4-BE49-F238E27FC236}">
                <a16:creationId xmlns:a16="http://schemas.microsoft.com/office/drawing/2014/main" id="{22A8DDEC-D5BD-3D13-7062-387F29201941}"/>
              </a:ext>
            </a:extLst>
          </p:cNvPr>
          <p:cNvPicPr>
            <a:picLocks noChangeAspect="1"/>
          </p:cNvPicPr>
          <p:nvPr/>
        </p:nvPicPr>
        <p:blipFill>
          <a:blip r:embed="rId2"/>
          <a:stretch>
            <a:fillRect/>
          </a:stretch>
        </p:blipFill>
        <p:spPr>
          <a:xfrm>
            <a:off x="124665" y="2100047"/>
            <a:ext cx="4003306" cy="3301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4650B25-B15F-F54C-E9F3-834EFF2482E9}"/>
              </a:ext>
            </a:extLst>
          </p:cNvPr>
          <p:cNvSpPr txBox="1"/>
          <p:nvPr/>
        </p:nvSpPr>
        <p:spPr>
          <a:xfrm>
            <a:off x="216310" y="5555226"/>
            <a:ext cx="3911661" cy="523220"/>
          </a:xfrm>
          <a:prstGeom prst="rect">
            <a:avLst/>
          </a:prstGeom>
          <a:noFill/>
        </p:spPr>
        <p:txBody>
          <a:bodyPr wrap="square" rtlCol="0">
            <a:spAutoFit/>
          </a:bodyPr>
          <a:lstStyle/>
          <a:p>
            <a:r>
              <a:rPr lang="en-US" dirty="0"/>
              <a:t>Fig:- Random Access Memory(RAM) Background </a:t>
            </a:r>
          </a:p>
        </p:txBody>
      </p:sp>
    </p:spTree>
    <p:extLst>
      <p:ext uri="{BB962C8B-B14F-4D97-AF65-F5344CB8AC3E}">
        <p14:creationId xmlns:p14="http://schemas.microsoft.com/office/powerpoint/2010/main" val="175505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8DD9-701E-5130-E3F3-09976B8E6B56}"/>
              </a:ext>
            </a:extLst>
          </p:cNvPr>
          <p:cNvSpPr>
            <a:spLocks noGrp="1"/>
          </p:cNvSpPr>
          <p:nvPr>
            <p:ph type="title"/>
          </p:nvPr>
        </p:nvSpPr>
        <p:spPr>
          <a:xfrm>
            <a:off x="415600" y="583535"/>
            <a:ext cx="11196297" cy="457944"/>
          </a:xfrm>
        </p:spPr>
        <p:txBody>
          <a:bodyPr>
            <a:normAutofit fontScale="90000"/>
          </a:bodyPr>
          <a:lstStyle/>
          <a:p>
            <a:pPr algn="ctr"/>
            <a:r>
              <a:rPr lang="en-US" sz="2400" b="1" dirty="0">
                <a:latin typeface="Times New Roman" panose="02020603050405020304" pitchFamily="18" charset="0"/>
                <a:cs typeface="Times New Roman" panose="02020603050405020304" pitchFamily="18" charset="0"/>
              </a:rPr>
              <a:t>SYSTEM VERILOG </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4F00563-436B-E963-8008-636482E5ADDA}"/>
              </a:ext>
            </a:extLst>
          </p:cNvPr>
          <p:cNvSpPr>
            <a:spLocks noGrp="1"/>
          </p:cNvSpPr>
          <p:nvPr>
            <p:ph type="body" idx="1"/>
          </p:nvPr>
        </p:nvSpPr>
        <p:spPr>
          <a:xfrm>
            <a:off x="415600" y="1356867"/>
            <a:ext cx="11360700" cy="4555200"/>
          </a:xfrm>
        </p:spPr>
        <p:txBody>
          <a:bodyPr>
            <a:normAutofit/>
          </a:bodyPr>
          <a:lstStyle/>
          <a:p>
            <a:pPr marL="114300" indent="0">
              <a:buNone/>
            </a:pPr>
            <a:r>
              <a:rPr lang="en-US" sz="2000" b="1" dirty="0" err="1">
                <a:latin typeface="Times New Roman" panose="02020603050405020304" pitchFamily="18" charset="0"/>
                <a:cs typeface="Times New Roman" panose="02020603050405020304" pitchFamily="18" charset="0"/>
              </a:rPr>
              <a:t>SystemVerilog</a:t>
            </a:r>
            <a:r>
              <a:rPr lang="en-US" sz="2000" dirty="0">
                <a:latin typeface="Times New Roman" panose="02020603050405020304" pitchFamily="18" charset="0"/>
                <a:cs typeface="Times New Roman" panose="02020603050405020304" pitchFamily="18" charset="0"/>
              </a:rPr>
              <a:t> is a hardware description and verification language that extends Verilog by adding modern features for both design and verification. It supports advanced constructs like object-oriented programming, interfaces, and assertions, making it ideal for designing complex digital systems and thoroughly testing them. Widely adopted in the semiconductor industry, it simplifies the creation of reliable and reusable designs, aligning with modern chip development standards.</a:t>
            </a:r>
          </a:p>
          <a:p>
            <a:pPr marL="114300" indent="0">
              <a:buNone/>
            </a:pPr>
            <a:endParaRPr lang="en-US" sz="1050" dirty="0">
              <a:latin typeface="Times New Roman" panose="02020603050405020304" pitchFamily="18" charset="0"/>
              <a:cs typeface="Times New Roman" panose="02020603050405020304" pitchFamily="18" charset="0"/>
            </a:endParaRPr>
          </a:p>
          <a:p>
            <a:pPr marL="114300" indent="0">
              <a:buNone/>
            </a:pPr>
            <a:endParaRPr lang="en-US" sz="105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19AE63-627C-159D-35AC-CFD26B04FF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6" name="Rectangle 2">
            <a:extLst>
              <a:ext uri="{FF2B5EF4-FFF2-40B4-BE49-F238E27FC236}">
                <a16:creationId xmlns:a16="http://schemas.microsoft.com/office/drawing/2014/main" id="{B37C62AB-88EC-9C34-3AAB-6ED979F9DFBA}"/>
              </a:ext>
            </a:extLst>
          </p:cNvPr>
          <p:cNvSpPr>
            <a:spLocks noChangeArrowheads="1"/>
          </p:cNvSpPr>
          <p:nvPr/>
        </p:nvSpPr>
        <p:spPr bwMode="auto">
          <a:xfrm>
            <a:off x="589935" y="3541077"/>
            <a:ext cx="9082936"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Efficiency</a:t>
            </a:r>
            <a:endParaRPr lang="en-US" altLang="en-US" sz="2000" dirty="0">
              <a:solidFill>
                <a:schemeClr val="tx1"/>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Reusability</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Testbenches and modules can be reused in different projects.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Simplifies Complex Designs</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Suitable for designing processors, communication protocols, and advanced systems.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Future-Proof</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Keeps up with modern semiconductor trends and protocols like AXI, PCIe, etc.</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02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21921-1DD3-8869-76FC-F486EB2691FD}"/>
              </a:ext>
            </a:extLst>
          </p:cNvPr>
          <p:cNvSpPr txBox="1"/>
          <p:nvPr/>
        </p:nvSpPr>
        <p:spPr>
          <a:xfrm>
            <a:off x="2074605" y="200074"/>
            <a:ext cx="7905135" cy="46166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TextBox 5">
            <a:extLst>
              <a:ext uri="{FF2B5EF4-FFF2-40B4-BE49-F238E27FC236}">
                <a16:creationId xmlns:a16="http://schemas.microsoft.com/office/drawing/2014/main" id="{530668AB-09DB-7A08-6F8E-B3A0212D9844}"/>
              </a:ext>
            </a:extLst>
          </p:cNvPr>
          <p:cNvSpPr txBox="1"/>
          <p:nvPr/>
        </p:nvSpPr>
        <p:spPr>
          <a:xfrm>
            <a:off x="206477" y="1268361"/>
            <a:ext cx="707922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3. Implementation of RAM in System Verilog.</a:t>
            </a:r>
          </a:p>
        </p:txBody>
      </p:sp>
      <p:pic>
        <p:nvPicPr>
          <p:cNvPr id="8" name="Picture 7">
            <a:extLst>
              <a:ext uri="{FF2B5EF4-FFF2-40B4-BE49-F238E27FC236}">
                <a16:creationId xmlns:a16="http://schemas.microsoft.com/office/drawing/2014/main" id="{8E61F6A3-3443-3062-71F7-18E3C2F6CAB7}"/>
              </a:ext>
            </a:extLst>
          </p:cNvPr>
          <p:cNvPicPr>
            <a:picLocks noChangeAspect="1"/>
          </p:cNvPicPr>
          <p:nvPr/>
        </p:nvPicPr>
        <p:blipFill>
          <a:blip r:embed="rId2"/>
          <a:stretch>
            <a:fillRect/>
          </a:stretch>
        </p:blipFill>
        <p:spPr>
          <a:xfrm>
            <a:off x="113853" y="2275093"/>
            <a:ext cx="5928723" cy="3112984"/>
          </a:xfrm>
          <a:prstGeom prst="rect">
            <a:avLst/>
          </a:prstGeom>
        </p:spPr>
      </p:pic>
      <p:pic>
        <p:nvPicPr>
          <p:cNvPr id="10" name="Picture 9">
            <a:extLst>
              <a:ext uri="{FF2B5EF4-FFF2-40B4-BE49-F238E27FC236}">
                <a16:creationId xmlns:a16="http://schemas.microsoft.com/office/drawing/2014/main" id="{A30EC190-C185-3B1D-1C81-48DB98191504}"/>
              </a:ext>
            </a:extLst>
          </p:cNvPr>
          <p:cNvPicPr>
            <a:picLocks noChangeAspect="1"/>
          </p:cNvPicPr>
          <p:nvPr/>
        </p:nvPicPr>
        <p:blipFill>
          <a:blip r:embed="rId3"/>
          <a:stretch>
            <a:fillRect/>
          </a:stretch>
        </p:blipFill>
        <p:spPr>
          <a:xfrm>
            <a:off x="6145161" y="2275093"/>
            <a:ext cx="5956132" cy="2408781"/>
          </a:xfrm>
          <a:prstGeom prst="rect">
            <a:avLst/>
          </a:prstGeom>
        </p:spPr>
      </p:pic>
      <p:sp>
        <p:nvSpPr>
          <p:cNvPr id="11" name="TextBox 10">
            <a:extLst>
              <a:ext uri="{FF2B5EF4-FFF2-40B4-BE49-F238E27FC236}">
                <a16:creationId xmlns:a16="http://schemas.microsoft.com/office/drawing/2014/main" id="{86D7DC14-5A38-60F4-B6F6-0C8273D8CF2C}"/>
              </a:ext>
            </a:extLst>
          </p:cNvPr>
          <p:cNvSpPr txBox="1"/>
          <p:nvPr/>
        </p:nvSpPr>
        <p:spPr>
          <a:xfrm>
            <a:off x="8534400" y="4683874"/>
            <a:ext cx="1671480" cy="307777"/>
          </a:xfrm>
          <a:prstGeom prst="rect">
            <a:avLst/>
          </a:prstGeom>
          <a:noFill/>
        </p:spPr>
        <p:txBody>
          <a:bodyPr wrap="square" rtlCol="0">
            <a:spAutoFit/>
          </a:bodyPr>
          <a:lstStyle/>
          <a:p>
            <a:r>
              <a:rPr lang="en-US" b="1" dirty="0"/>
              <a:t>Block diagram</a:t>
            </a:r>
            <a:endParaRPr lang="en-IN" b="1" dirty="0"/>
          </a:p>
        </p:txBody>
      </p:sp>
    </p:spTree>
    <p:extLst>
      <p:ext uri="{BB962C8B-B14F-4D97-AF65-F5344CB8AC3E}">
        <p14:creationId xmlns:p14="http://schemas.microsoft.com/office/powerpoint/2010/main" val="142098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075DD-477C-EA8F-5E4D-31008E07FAC5}"/>
              </a:ext>
            </a:extLst>
          </p:cNvPr>
          <p:cNvPicPr>
            <a:picLocks noChangeAspect="1"/>
          </p:cNvPicPr>
          <p:nvPr/>
        </p:nvPicPr>
        <p:blipFill>
          <a:blip r:embed="rId2"/>
          <a:stretch>
            <a:fillRect/>
          </a:stretch>
        </p:blipFill>
        <p:spPr>
          <a:xfrm>
            <a:off x="644083" y="1038031"/>
            <a:ext cx="9723963" cy="3071126"/>
          </a:xfrm>
          <a:prstGeom prst="rect">
            <a:avLst/>
          </a:prstGeom>
        </p:spPr>
      </p:pic>
      <p:sp>
        <p:nvSpPr>
          <p:cNvPr id="4" name="TextBox 3">
            <a:extLst>
              <a:ext uri="{FF2B5EF4-FFF2-40B4-BE49-F238E27FC236}">
                <a16:creationId xmlns:a16="http://schemas.microsoft.com/office/drawing/2014/main" id="{F3650926-75CA-5CBB-2FB8-D6AE771BFC9A}"/>
              </a:ext>
            </a:extLst>
          </p:cNvPr>
          <p:cNvSpPr txBox="1"/>
          <p:nvPr/>
        </p:nvSpPr>
        <p:spPr>
          <a:xfrm>
            <a:off x="644083" y="442452"/>
            <a:ext cx="265471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Results</a:t>
            </a:r>
            <a:r>
              <a:rPr lang="en-US" dirty="0"/>
              <a:t>:</a:t>
            </a:r>
            <a:endParaRPr lang="en-IN" dirty="0"/>
          </a:p>
        </p:txBody>
      </p:sp>
    </p:spTree>
    <p:extLst>
      <p:ext uri="{BB962C8B-B14F-4D97-AF65-F5344CB8AC3E}">
        <p14:creationId xmlns:p14="http://schemas.microsoft.com/office/powerpoint/2010/main" val="1248243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r>
              <a:rPr lang="en-US" altLang="en-IN" b="1" dirty="0">
                <a:latin typeface="Verdana" panose="020B0604030504040204" pitchFamily="34" charset="0"/>
                <a:ea typeface="Verdana" panose="020B0604030504040204" pitchFamily="34" charset="0"/>
              </a:rPr>
              <a:t>:</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Embedded Systems and IoT Devices</a:t>
            </a:r>
            <a:r>
              <a:rPr lang="en-US" sz="18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Suitable for efficient memory management in systems requiring byte-level data manipulation and real-time processing.</a:t>
            </a: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Digital Signal Processing (DSP) Applications</a:t>
            </a:r>
            <a:r>
              <a:rPr lang="en-US" sz="18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Supports high-performance </a:t>
            </a:r>
            <a:r>
              <a:rPr lang="en-US" sz="1700" b="1" dirty="0">
                <a:latin typeface="Times New Roman" panose="02020603050405020304" pitchFamily="18" charset="0"/>
                <a:cs typeface="Times New Roman" panose="02020603050405020304" pitchFamily="18" charset="0"/>
              </a:rPr>
              <a:t>data buffering</a:t>
            </a:r>
            <a:r>
              <a:rPr lang="en-US" sz="1700" dirty="0">
                <a:latin typeface="Times New Roman" panose="02020603050405020304" pitchFamily="18" charset="0"/>
                <a:cs typeface="Times New Roman" panose="02020603050405020304" pitchFamily="18" charset="0"/>
              </a:rPr>
              <a:t> and streaming operations, enabling selective data access for processing tasks.</a:t>
            </a:r>
          </a:p>
          <a:p>
            <a:pPr marL="285750" marR="0" lvl="0" indent="-285750" algn="just"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FPGA-Based Prototyping</a:t>
            </a:r>
            <a:r>
              <a:rPr lang="en-US" sz="180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Provides a scalable and reusable memory design optimized for FPGA-based testing, prototyping, and implementation in diverse applications.</a:t>
            </a:r>
            <a:endParaRPr lang="en-IN" sz="17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7" name="Rectangle 2">
            <a:extLst>
              <a:ext uri="{FF2B5EF4-FFF2-40B4-BE49-F238E27FC236}">
                <a16:creationId xmlns:a16="http://schemas.microsoft.com/office/drawing/2014/main" id="{A9A156EB-A024-24AC-89B8-62A21B24C4F0}"/>
              </a:ext>
            </a:extLst>
          </p:cNvPr>
          <p:cNvSpPr>
            <a:spLocks noChangeArrowheads="1"/>
          </p:cNvSpPr>
          <p:nvPr/>
        </p:nvSpPr>
        <p:spPr bwMode="auto">
          <a:xfrm>
            <a:off x="6213988" y="564550"/>
            <a:ext cx="5612252"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Test Cases: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Basic Read/Write Operations</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Verify byte-level read/write operations and data integrity across different memory addresses with varying data widths and byte-enable signals.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Selective Byte Access</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 proper partial word modifications, validate masking, and verify enable signals during selective byte updates.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Simultaneous Operations</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Test concurrent read and write operations for data consistency and conflict resolution at the same or different addresses.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Boundary and Error Handling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Validate handling of address overflows, invalid byte enables, and fault detection mechanisms, ensuring proper error handling and system response.</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p:cNvSpPr txBox="1"/>
          <p:nvPr/>
        </p:nvSpPr>
        <p:spPr>
          <a:xfrm>
            <a:off x="1000124" y="8758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3200" b="0" i="0" u="none" strike="noStrike" cap="none" dirty="0">
                <a:solidFill>
                  <a:srgbClr val="000000"/>
                </a:solidFill>
                <a:latin typeface="Times New Roman" panose="02020603050405020304" pitchFamily="18" charset="0"/>
                <a:cs typeface="Times New Roman" panose="02020603050405020304" pitchFamily="18" charset="0"/>
                <a:sym typeface="Arial" panose="020B0604020202020204"/>
              </a:rPr>
              <a:t>Application</a:t>
            </a:r>
          </a:p>
        </p:txBody>
      </p:sp>
      <p:sp>
        <p:nvSpPr>
          <p:cNvPr id="5" name="Google Shape;125;p3"/>
          <p:cNvSpPr txBox="1"/>
          <p:nvPr/>
        </p:nvSpPr>
        <p:spPr>
          <a:xfrm>
            <a:off x="546181" y="107473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F7B71061-F187-5791-DD11-BBF980B507B7}"/>
              </a:ext>
            </a:extLst>
          </p:cNvPr>
          <p:cNvSpPr txBox="1"/>
          <p:nvPr/>
        </p:nvSpPr>
        <p:spPr>
          <a:xfrm>
            <a:off x="546181" y="1160790"/>
            <a:ext cx="1109963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 Advancing cryptographic security: a novel hybrid AES-RSA model with byte-level tokenization.</a:t>
            </a:r>
            <a:endParaRPr lang="en-IN"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F6C7021-9820-3660-998C-5A3FB445A5EF}"/>
              </a:ext>
            </a:extLst>
          </p:cNvPr>
          <p:cNvSpPr txBox="1"/>
          <p:nvPr/>
        </p:nvSpPr>
        <p:spPr>
          <a:xfrm>
            <a:off x="796902" y="1674769"/>
            <a:ext cx="10825317" cy="1138773"/>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Designing a hybrid AES-RSA model with byte-level tokenization involves integrating both Advanced Encryption Standard (AES) and Rivest–Shamir–Adleman (RSA) cryptographic techniques. The following steps outline the workflow for this security model, including descriptions, flowcharts, and block diagrams.</a:t>
            </a:r>
          </a:p>
          <a:p>
            <a:endParaRPr lang="en-IN" dirty="0"/>
          </a:p>
        </p:txBody>
      </p:sp>
      <p:pic>
        <p:nvPicPr>
          <p:cNvPr id="10" name="Picture 9">
            <a:extLst>
              <a:ext uri="{FF2B5EF4-FFF2-40B4-BE49-F238E27FC236}">
                <a16:creationId xmlns:a16="http://schemas.microsoft.com/office/drawing/2014/main" id="{460008E8-C4FF-42D8-4FDF-83E9EED23C63}"/>
              </a:ext>
            </a:extLst>
          </p:cNvPr>
          <p:cNvPicPr>
            <a:picLocks noChangeAspect="1"/>
          </p:cNvPicPr>
          <p:nvPr/>
        </p:nvPicPr>
        <p:blipFill>
          <a:blip r:embed="rId3"/>
          <a:stretch>
            <a:fillRect/>
          </a:stretch>
        </p:blipFill>
        <p:spPr>
          <a:xfrm>
            <a:off x="2911088" y="2813542"/>
            <a:ext cx="5752770" cy="3287297"/>
          </a:xfrm>
          <a:prstGeom prst="rect">
            <a:avLst/>
          </a:prstGeom>
        </p:spPr>
      </p:pic>
      <p:sp>
        <p:nvSpPr>
          <p:cNvPr id="2" name="TextBox 1">
            <a:extLst>
              <a:ext uri="{FF2B5EF4-FFF2-40B4-BE49-F238E27FC236}">
                <a16:creationId xmlns:a16="http://schemas.microsoft.com/office/drawing/2014/main" id="{7BC0E5BD-4918-95FD-F2FC-0A734A8EBFC5}"/>
              </a:ext>
            </a:extLst>
          </p:cNvPr>
          <p:cNvSpPr txBox="1"/>
          <p:nvPr/>
        </p:nvSpPr>
        <p:spPr>
          <a:xfrm>
            <a:off x="4674930" y="628030"/>
            <a:ext cx="3165987" cy="400110"/>
          </a:xfrm>
          <a:prstGeom prst="rect">
            <a:avLst/>
          </a:prstGeom>
          <a:noFill/>
        </p:spPr>
        <p:txBody>
          <a:bodyPr wrap="square" rtlCol="0">
            <a:spAutoFit/>
          </a:bodyPr>
          <a:lstStyle/>
          <a:p>
            <a:pPr algn="ctr"/>
            <a:r>
              <a:rPr lang="en-US" sz="2000" b="1" dirty="0">
                <a:solidFill>
                  <a:srgbClr val="7030A0"/>
                </a:solidFill>
                <a:latin typeface="Times New Roman" panose="02020603050405020304" pitchFamily="18" charset="0"/>
                <a:cs typeface="Times New Roman" panose="02020603050405020304" pitchFamily="18" charset="0"/>
              </a:rPr>
              <a:t>Benefits to the Society</a:t>
            </a:r>
            <a:endParaRPr lang="en-IN" sz="20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F946E-C97F-77CE-88D7-17219B7F17FA}"/>
              </a:ext>
            </a:extLst>
          </p:cNvPr>
          <p:cNvSpPr>
            <a:spLocks noChangeArrowheads="1"/>
          </p:cNvSpPr>
          <p:nvPr/>
        </p:nvSpPr>
        <p:spPr bwMode="auto">
          <a:xfrm>
            <a:off x="280491" y="548051"/>
            <a:ext cx="5264904"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Protection from Sophisticated Cyberattacks:</a:t>
            </a:r>
            <a:r>
              <a:rPr kumimoji="0" lang="en-US" altLang="en-US" sz="20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 cyberattacks grow more complex,</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multi-layered encryption approach can defend against these advanced threats, ensuring that sensitive data remains safe from unauthorized access.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Improved Data Integrity and Confidentiality:</a:t>
            </a:r>
            <a:r>
              <a:rPr kumimoji="0" lang="en-US" altLang="en-US" sz="20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combining multiple encryption techniques,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offers stronger protection against data breaches, which is crucial for maintaining privacy in both personal and professional settings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Enhanced Communication Security:</a:t>
            </a:r>
            <a:r>
              <a:rPr kumimoji="0" lang="en-US" altLang="en-US" sz="20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industries such as finance, healthcare,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e-commerce, where data security is critical, this method could enhance secure communication and transactions, reducing the risk of cybercrimes. </a:t>
            </a:r>
          </a:p>
        </p:txBody>
      </p:sp>
      <p:sp>
        <p:nvSpPr>
          <p:cNvPr id="3" name="TextBox 2">
            <a:extLst>
              <a:ext uri="{FF2B5EF4-FFF2-40B4-BE49-F238E27FC236}">
                <a16:creationId xmlns:a16="http://schemas.microsoft.com/office/drawing/2014/main" id="{D4939E92-CC4D-1C4C-0573-7E45F5EF4103}"/>
              </a:ext>
            </a:extLst>
          </p:cNvPr>
          <p:cNvSpPr txBox="1"/>
          <p:nvPr/>
        </p:nvSpPr>
        <p:spPr>
          <a:xfrm>
            <a:off x="280491" y="0"/>
            <a:ext cx="3431458" cy="523220"/>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Advantages :</a:t>
            </a:r>
            <a:endParaRPr lang="en-IN" sz="28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E7C6DD2-954E-8C57-ABD1-2B6D7F3CD590}"/>
              </a:ext>
            </a:extLst>
          </p:cNvPr>
          <p:cNvPicPr>
            <a:picLocks noChangeAspect="1"/>
          </p:cNvPicPr>
          <p:nvPr/>
        </p:nvPicPr>
        <p:blipFill>
          <a:blip r:embed="rId2"/>
          <a:stretch>
            <a:fillRect/>
          </a:stretch>
        </p:blipFill>
        <p:spPr>
          <a:xfrm>
            <a:off x="6017342" y="161320"/>
            <a:ext cx="5594555" cy="59622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2996046"/>
      </p:ext>
    </p:extLst>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6163-CC33-1A7F-5151-ED7BE16BABBB}"/>
              </a:ext>
            </a:extLst>
          </p:cNvPr>
          <p:cNvSpPr>
            <a:spLocks noGrp="1"/>
          </p:cNvSpPr>
          <p:nvPr>
            <p:ph type="sldNum" sz="quarter" idx="12"/>
          </p:nvPr>
        </p:nvSpPr>
        <p:spPr/>
        <p:txBody>
          <a:bodyPr/>
          <a:lstStyle/>
          <a:p>
            <a:fld id="{EB6B7175-8910-4B51-BD60-B85EBEF29A0D}" type="slidenum">
              <a:rPr lang="en-IN" smtClean="0"/>
              <a:t>26</a:t>
            </a:fld>
            <a:endParaRPr lang="en-IN"/>
          </a:p>
        </p:txBody>
      </p:sp>
      <p:sp>
        <p:nvSpPr>
          <p:cNvPr id="3" name="Rectangle: Rounded Corners 2">
            <a:extLst>
              <a:ext uri="{FF2B5EF4-FFF2-40B4-BE49-F238E27FC236}">
                <a16:creationId xmlns:a16="http://schemas.microsoft.com/office/drawing/2014/main" id="{F0273F22-09EA-DBAB-C6AA-8019B0658574}"/>
              </a:ext>
            </a:extLst>
          </p:cNvPr>
          <p:cNvSpPr/>
          <p:nvPr/>
        </p:nvSpPr>
        <p:spPr>
          <a:xfrm>
            <a:off x="599769" y="889338"/>
            <a:ext cx="3106990" cy="530942"/>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Hybrid AES-RSA </a:t>
            </a:r>
          </a:p>
        </p:txBody>
      </p:sp>
      <p:sp>
        <p:nvSpPr>
          <p:cNvPr id="4" name="Rectangle: Rounded Corners 3">
            <a:extLst>
              <a:ext uri="{FF2B5EF4-FFF2-40B4-BE49-F238E27FC236}">
                <a16:creationId xmlns:a16="http://schemas.microsoft.com/office/drawing/2014/main" id="{DC95EF6E-F6B6-399C-3CF3-EF90FC1BFE85}"/>
              </a:ext>
            </a:extLst>
          </p:cNvPr>
          <p:cNvSpPr/>
          <p:nvPr/>
        </p:nvSpPr>
        <p:spPr>
          <a:xfrm>
            <a:off x="599769" y="1903844"/>
            <a:ext cx="3106990" cy="530942"/>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Input </a:t>
            </a:r>
          </a:p>
        </p:txBody>
      </p:sp>
      <p:sp>
        <p:nvSpPr>
          <p:cNvPr id="5" name="Rectangle: Rounded Corners 4">
            <a:extLst>
              <a:ext uri="{FF2B5EF4-FFF2-40B4-BE49-F238E27FC236}">
                <a16:creationId xmlns:a16="http://schemas.microsoft.com/office/drawing/2014/main" id="{5B91A117-DB1E-5E22-C0B8-EA8F26522ACB}"/>
              </a:ext>
            </a:extLst>
          </p:cNvPr>
          <p:cNvSpPr/>
          <p:nvPr/>
        </p:nvSpPr>
        <p:spPr>
          <a:xfrm>
            <a:off x="599769" y="2918350"/>
            <a:ext cx="3106990" cy="620468"/>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AES Encryption</a:t>
            </a:r>
          </a:p>
        </p:txBody>
      </p:sp>
      <p:sp>
        <p:nvSpPr>
          <p:cNvPr id="6" name="Rectangle: Rounded Corners 5">
            <a:extLst>
              <a:ext uri="{FF2B5EF4-FFF2-40B4-BE49-F238E27FC236}">
                <a16:creationId xmlns:a16="http://schemas.microsoft.com/office/drawing/2014/main" id="{05A8F21B-17A0-5514-FFAD-0FD4CB6CC9A2}"/>
              </a:ext>
            </a:extLst>
          </p:cNvPr>
          <p:cNvSpPr/>
          <p:nvPr/>
        </p:nvSpPr>
        <p:spPr>
          <a:xfrm>
            <a:off x="599769" y="3922606"/>
            <a:ext cx="3106993" cy="766916"/>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Byte-Level Tokenization </a:t>
            </a:r>
          </a:p>
        </p:txBody>
      </p:sp>
      <p:sp>
        <p:nvSpPr>
          <p:cNvPr id="14" name="Rectangle: Rounded Corners 13">
            <a:extLst>
              <a:ext uri="{FF2B5EF4-FFF2-40B4-BE49-F238E27FC236}">
                <a16:creationId xmlns:a16="http://schemas.microsoft.com/office/drawing/2014/main" id="{14644AEA-D80D-1AE9-06EF-03E942C1D61A}"/>
              </a:ext>
            </a:extLst>
          </p:cNvPr>
          <p:cNvSpPr/>
          <p:nvPr/>
        </p:nvSpPr>
        <p:spPr>
          <a:xfrm>
            <a:off x="599769" y="5263549"/>
            <a:ext cx="3106993" cy="766916"/>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RSA Encryption </a:t>
            </a:r>
          </a:p>
          <a:p>
            <a:pPr algn="ctr"/>
            <a:r>
              <a:rPr lang="en-IN" sz="2000" dirty="0">
                <a:latin typeface="Times New Roman" panose="02020603050405020304" pitchFamily="18" charset="0"/>
                <a:cs typeface="Times New Roman" panose="02020603050405020304" pitchFamily="18" charset="0"/>
              </a:rPr>
              <a:t> (for AES key encryption) </a:t>
            </a:r>
          </a:p>
        </p:txBody>
      </p:sp>
      <p:cxnSp>
        <p:nvCxnSpPr>
          <p:cNvPr id="22" name="Straight Arrow Connector 21">
            <a:extLst>
              <a:ext uri="{FF2B5EF4-FFF2-40B4-BE49-F238E27FC236}">
                <a16:creationId xmlns:a16="http://schemas.microsoft.com/office/drawing/2014/main" id="{23FFED15-E2DF-1C5B-6CBB-69FDF1481FDB}"/>
              </a:ext>
            </a:extLst>
          </p:cNvPr>
          <p:cNvCxnSpPr>
            <a:cxnSpLocks/>
            <a:stCxn id="3" idx="2"/>
            <a:endCxn id="4" idx="0"/>
          </p:cNvCxnSpPr>
          <p:nvPr/>
        </p:nvCxnSpPr>
        <p:spPr>
          <a:xfrm>
            <a:off x="2153264" y="1420280"/>
            <a:ext cx="0" cy="48356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A2AB467-9520-0654-C71A-25436761CEE9}"/>
              </a:ext>
            </a:extLst>
          </p:cNvPr>
          <p:cNvCxnSpPr>
            <a:cxnSpLocks/>
            <a:stCxn id="4" idx="2"/>
            <a:endCxn id="5" idx="0"/>
          </p:cNvCxnSpPr>
          <p:nvPr/>
        </p:nvCxnSpPr>
        <p:spPr>
          <a:xfrm>
            <a:off x="2153264" y="2434786"/>
            <a:ext cx="0" cy="48356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814FA0C9-60E9-11D8-1D99-532CB78C878D}"/>
              </a:ext>
            </a:extLst>
          </p:cNvPr>
          <p:cNvCxnSpPr>
            <a:cxnSpLocks/>
            <a:stCxn id="5" idx="2"/>
            <a:endCxn id="6" idx="0"/>
          </p:cNvCxnSpPr>
          <p:nvPr/>
        </p:nvCxnSpPr>
        <p:spPr>
          <a:xfrm>
            <a:off x="2153264" y="3538818"/>
            <a:ext cx="2" cy="38378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75FC36CB-470D-ACBD-FA35-D02BA6391FAB}"/>
              </a:ext>
            </a:extLst>
          </p:cNvPr>
          <p:cNvCxnSpPr>
            <a:cxnSpLocks/>
            <a:stCxn id="6" idx="2"/>
            <a:endCxn id="14" idx="0"/>
          </p:cNvCxnSpPr>
          <p:nvPr/>
        </p:nvCxnSpPr>
        <p:spPr>
          <a:xfrm>
            <a:off x="2153266" y="4689522"/>
            <a:ext cx="0" cy="57402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0ABD72B8-2A34-F7A4-9DFE-7A9AD07B8B23}"/>
              </a:ext>
            </a:extLst>
          </p:cNvPr>
          <p:cNvSpPr txBox="1"/>
          <p:nvPr/>
        </p:nvSpPr>
        <p:spPr>
          <a:xfrm>
            <a:off x="127820" y="29497"/>
            <a:ext cx="473914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PROJECT FLOW</a:t>
            </a:r>
            <a:endParaRPr lang="en-IN" sz="4000" b="1" dirty="0">
              <a:latin typeface="Times New Roman" panose="02020603050405020304" pitchFamily="18" charset="0"/>
              <a:cs typeface="Times New Roman" panose="02020603050405020304" pitchFamily="18" charset="0"/>
            </a:endParaRPr>
          </a:p>
        </p:txBody>
      </p:sp>
      <p:pic>
        <p:nvPicPr>
          <p:cNvPr id="29" name="Picture 28" descr="A logo with text overlay&#10;&#10;Description automatically generated">
            <a:extLst>
              <a:ext uri="{FF2B5EF4-FFF2-40B4-BE49-F238E27FC236}">
                <a16:creationId xmlns:a16="http://schemas.microsoft.com/office/drawing/2014/main" id="{2AC9C1F0-181C-1463-CF85-DA88134E02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34" t="24103" r="11725" b="27773"/>
          <a:stretch/>
        </p:blipFill>
        <p:spPr bwMode="auto">
          <a:xfrm>
            <a:off x="10959449" y="29497"/>
            <a:ext cx="1232551" cy="5506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AEC2AC51-FAA5-493C-39B7-8582B36C2671}"/>
              </a:ext>
            </a:extLst>
          </p:cNvPr>
          <p:cNvSpPr/>
          <p:nvPr/>
        </p:nvSpPr>
        <p:spPr>
          <a:xfrm>
            <a:off x="5116630" y="889338"/>
            <a:ext cx="2979176" cy="53094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Transmission/Storage </a:t>
            </a:r>
          </a:p>
        </p:txBody>
      </p:sp>
      <p:sp>
        <p:nvSpPr>
          <p:cNvPr id="8" name="Rectangle: Rounded Corners 7">
            <a:extLst>
              <a:ext uri="{FF2B5EF4-FFF2-40B4-BE49-F238E27FC236}">
                <a16:creationId xmlns:a16="http://schemas.microsoft.com/office/drawing/2014/main" id="{C16F3D49-AEB6-3937-28FC-5504F7783BFA}"/>
              </a:ext>
            </a:extLst>
          </p:cNvPr>
          <p:cNvSpPr/>
          <p:nvPr/>
        </p:nvSpPr>
        <p:spPr>
          <a:xfrm>
            <a:off x="5052723" y="1839832"/>
            <a:ext cx="3106990" cy="530942"/>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Decryption </a:t>
            </a:r>
          </a:p>
        </p:txBody>
      </p:sp>
      <p:sp>
        <p:nvSpPr>
          <p:cNvPr id="9" name="Rectangle: Rounded Corners 8">
            <a:extLst>
              <a:ext uri="{FF2B5EF4-FFF2-40B4-BE49-F238E27FC236}">
                <a16:creationId xmlns:a16="http://schemas.microsoft.com/office/drawing/2014/main" id="{673B497E-7F61-35DD-DD02-CE16434B3A2A}"/>
              </a:ext>
            </a:extLst>
          </p:cNvPr>
          <p:cNvSpPr/>
          <p:nvPr/>
        </p:nvSpPr>
        <p:spPr>
          <a:xfrm>
            <a:off x="5052723" y="2890020"/>
            <a:ext cx="3106990" cy="530942"/>
          </a:xfrm>
          <a:prstGeom prst="roundRect">
            <a:avLst>
              <a:gd name="adj" fmla="val 7408"/>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RSA Decryption (decrypts AES key)</a:t>
            </a:r>
            <a:endParaRPr lang="en-IN" sz="15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B71BA96-0EF4-1987-EB8C-6868815A1499}"/>
              </a:ext>
            </a:extLst>
          </p:cNvPr>
          <p:cNvSpPr/>
          <p:nvPr/>
        </p:nvSpPr>
        <p:spPr>
          <a:xfrm>
            <a:off x="5082575" y="3893736"/>
            <a:ext cx="3045185" cy="530943"/>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Byte-Level De-Tokenization</a:t>
            </a:r>
            <a:endParaRPr lang="en-IN" sz="1500"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2F035094-AD88-812E-F396-26E269FD9364}"/>
              </a:ext>
            </a:extLst>
          </p:cNvPr>
          <p:cNvSpPr/>
          <p:nvPr/>
        </p:nvSpPr>
        <p:spPr>
          <a:xfrm>
            <a:off x="5084675" y="4899756"/>
            <a:ext cx="3043085" cy="59976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AES Decryption </a:t>
            </a:r>
            <a:endParaRPr lang="en-IN" sz="1500"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B4B1A06C-8643-B40A-FC6D-CD174DF410D3}"/>
              </a:ext>
            </a:extLst>
          </p:cNvPr>
          <p:cNvSpPr/>
          <p:nvPr/>
        </p:nvSpPr>
        <p:spPr>
          <a:xfrm>
            <a:off x="5116630" y="5904196"/>
            <a:ext cx="2979176" cy="530942"/>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Output</a:t>
            </a:r>
            <a:endParaRPr lang="en-IN" sz="150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AF06CC23-9A81-8B3E-EDFE-A4C0EA003E26}"/>
              </a:ext>
            </a:extLst>
          </p:cNvPr>
          <p:cNvCxnSpPr>
            <a:cxnSpLocks/>
            <a:stCxn id="8" idx="2"/>
            <a:endCxn id="9" idx="0"/>
          </p:cNvCxnSpPr>
          <p:nvPr/>
        </p:nvCxnSpPr>
        <p:spPr>
          <a:xfrm>
            <a:off x="6606218" y="2370774"/>
            <a:ext cx="0" cy="51924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87E543CA-3BD9-0EB2-7B4E-7A77ABB921A8}"/>
              </a:ext>
            </a:extLst>
          </p:cNvPr>
          <p:cNvCxnSpPr>
            <a:cxnSpLocks/>
            <a:stCxn id="9" idx="2"/>
            <a:endCxn id="10" idx="0"/>
          </p:cNvCxnSpPr>
          <p:nvPr/>
        </p:nvCxnSpPr>
        <p:spPr>
          <a:xfrm flipH="1">
            <a:off x="6605168" y="3420962"/>
            <a:ext cx="1050" cy="47277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F8F2437-1B5E-5CFA-835D-8811532A710B}"/>
              </a:ext>
            </a:extLst>
          </p:cNvPr>
          <p:cNvCxnSpPr>
            <a:cxnSpLocks/>
            <a:stCxn id="10" idx="2"/>
            <a:endCxn id="11" idx="0"/>
          </p:cNvCxnSpPr>
          <p:nvPr/>
        </p:nvCxnSpPr>
        <p:spPr>
          <a:xfrm>
            <a:off x="6605168" y="4424679"/>
            <a:ext cx="1050" cy="4750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AD7DE445-56B8-C4F5-D25F-B99B419B8D0D}"/>
              </a:ext>
            </a:extLst>
          </p:cNvPr>
          <p:cNvCxnSpPr>
            <a:cxnSpLocks/>
            <a:stCxn id="11" idx="2"/>
            <a:endCxn id="12" idx="0"/>
          </p:cNvCxnSpPr>
          <p:nvPr/>
        </p:nvCxnSpPr>
        <p:spPr>
          <a:xfrm>
            <a:off x="6606218" y="5499524"/>
            <a:ext cx="0" cy="4046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8A162ED5-E85F-53E6-1214-EE36FB726E40}"/>
              </a:ext>
            </a:extLst>
          </p:cNvPr>
          <p:cNvCxnSpPr>
            <a:cxnSpLocks/>
            <a:stCxn id="7" idx="2"/>
            <a:endCxn id="8" idx="0"/>
          </p:cNvCxnSpPr>
          <p:nvPr/>
        </p:nvCxnSpPr>
        <p:spPr>
          <a:xfrm>
            <a:off x="6606218" y="1420280"/>
            <a:ext cx="0" cy="41955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DAA2A32E-F602-88AB-8DDB-15BED2010851}"/>
              </a:ext>
            </a:extLst>
          </p:cNvPr>
          <p:cNvCxnSpPr>
            <a:cxnSpLocks/>
            <a:stCxn id="14" idx="2"/>
            <a:endCxn id="7" idx="0"/>
          </p:cNvCxnSpPr>
          <p:nvPr/>
        </p:nvCxnSpPr>
        <p:spPr>
          <a:xfrm rot="5400000" flipH="1" flipV="1">
            <a:off x="1809178" y="1233426"/>
            <a:ext cx="5141127" cy="4452952"/>
          </a:xfrm>
          <a:prstGeom prst="bentConnector5">
            <a:avLst>
              <a:gd name="adj1" fmla="val -4446"/>
              <a:gd name="adj2" fmla="val 50718"/>
              <a:gd name="adj3" fmla="val 104446"/>
            </a:avLst>
          </a:prstGeom>
          <a:ln>
            <a:tailEnd type="triangle"/>
          </a:ln>
        </p:spPr>
        <p:style>
          <a:lnRef idx="1">
            <a:schemeClr val="dk1"/>
          </a:lnRef>
          <a:fillRef idx="0">
            <a:schemeClr val="dk1"/>
          </a:fillRef>
          <a:effectRef idx="0">
            <a:schemeClr val="dk1"/>
          </a:effectRef>
          <a:fontRef idx="minor">
            <a:schemeClr val="tx1"/>
          </a:fontRef>
        </p:style>
      </p:cxnSp>
      <p:pic>
        <p:nvPicPr>
          <p:cNvPr id="64" name="Picture 63">
            <a:extLst>
              <a:ext uri="{FF2B5EF4-FFF2-40B4-BE49-F238E27FC236}">
                <a16:creationId xmlns:a16="http://schemas.microsoft.com/office/drawing/2014/main" id="{8061A2E4-2FE3-1DBB-AB49-03A28209FDC3}"/>
              </a:ext>
            </a:extLst>
          </p:cNvPr>
          <p:cNvPicPr>
            <a:picLocks noChangeAspect="1"/>
          </p:cNvPicPr>
          <p:nvPr/>
        </p:nvPicPr>
        <p:blipFill>
          <a:blip r:embed="rId3"/>
          <a:stretch>
            <a:fillRect/>
          </a:stretch>
        </p:blipFill>
        <p:spPr>
          <a:xfrm>
            <a:off x="8974738" y="542343"/>
            <a:ext cx="2926258" cy="2594978"/>
          </a:xfrm>
          <a:prstGeom prst="rect">
            <a:avLst/>
          </a:prstGeom>
        </p:spPr>
      </p:pic>
      <p:pic>
        <p:nvPicPr>
          <p:cNvPr id="94" name="Picture 93">
            <a:extLst>
              <a:ext uri="{FF2B5EF4-FFF2-40B4-BE49-F238E27FC236}">
                <a16:creationId xmlns:a16="http://schemas.microsoft.com/office/drawing/2014/main" id="{972E7C5E-AB78-7209-D1C1-745CD71EE33E}"/>
              </a:ext>
            </a:extLst>
          </p:cNvPr>
          <p:cNvPicPr>
            <a:picLocks noChangeAspect="1"/>
          </p:cNvPicPr>
          <p:nvPr/>
        </p:nvPicPr>
        <p:blipFill>
          <a:blip r:embed="rId4"/>
          <a:stretch>
            <a:fillRect/>
          </a:stretch>
        </p:blipFill>
        <p:spPr>
          <a:xfrm>
            <a:off x="8952955" y="3623187"/>
            <a:ext cx="3097639" cy="2197510"/>
          </a:xfrm>
          <a:prstGeom prst="rect">
            <a:avLst/>
          </a:prstGeom>
        </p:spPr>
      </p:pic>
      <p:sp>
        <p:nvSpPr>
          <p:cNvPr id="95" name="TextBox 94">
            <a:extLst>
              <a:ext uri="{FF2B5EF4-FFF2-40B4-BE49-F238E27FC236}">
                <a16:creationId xmlns:a16="http://schemas.microsoft.com/office/drawing/2014/main" id="{25A45A8F-74B4-E051-21E6-4BC58659261C}"/>
              </a:ext>
            </a:extLst>
          </p:cNvPr>
          <p:cNvSpPr txBox="1"/>
          <p:nvPr/>
        </p:nvSpPr>
        <p:spPr>
          <a:xfrm>
            <a:off x="9038644" y="5864793"/>
            <a:ext cx="2926259" cy="304874"/>
          </a:xfrm>
          <a:prstGeom prst="rect">
            <a:avLst/>
          </a:prstGeom>
          <a:noFill/>
        </p:spPr>
        <p:txBody>
          <a:bodyPr wrap="square" rtlCol="0">
            <a:spAutoFit/>
          </a:bodyPr>
          <a:lstStyle/>
          <a:p>
            <a:r>
              <a:rPr lang="en-US" dirty="0"/>
              <a:t>Fig:- Byte-Level Tokenization flow</a:t>
            </a:r>
            <a:endParaRPr lang="en-IN" dirty="0"/>
          </a:p>
        </p:txBody>
      </p:sp>
      <p:sp>
        <p:nvSpPr>
          <p:cNvPr id="98" name="TextBox 97">
            <a:extLst>
              <a:ext uri="{FF2B5EF4-FFF2-40B4-BE49-F238E27FC236}">
                <a16:creationId xmlns:a16="http://schemas.microsoft.com/office/drawing/2014/main" id="{83C096AA-2AF8-FFDC-AF37-B06C038FC712}"/>
              </a:ext>
            </a:extLst>
          </p:cNvPr>
          <p:cNvSpPr txBox="1"/>
          <p:nvPr/>
        </p:nvSpPr>
        <p:spPr>
          <a:xfrm>
            <a:off x="8974738" y="3137321"/>
            <a:ext cx="3075854" cy="523220"/>
          </a:xfrm>
          <a:prstGeom prst="rect">
            <a:avLst/>
          </a:prstGeom>
          <a:noFill/>
        </p:spPr>
        <p:txBody>
          <a:bodyPr wrap="square" rtlCol="0">
            <a:spAutoFit/>
          </a:bodyPr>
          <a:lstStyle/>
          <a:p>
            <a:r>
              <a:rPr lang="en-US" dirty="0"/>
              <a:t>Fig:- File Encryption/Decryption process</a:t>
            </a:r>
            <a:endParaRPr lang="en-IN" dirty="0"/>
          </a:p>
        </p:txBody>
      </p:sp>
    </p:spTree>
    <p:extLst>
      <p:ext uri="{BB962C8B-B14F-4D97-AF65-F5344CB8AC3E}">
        <p14:creationId xmlns:p14="http://schemas.microsoft.com/office/powerpoint/2010/main" val="230893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2FDB-91FB-6E56-0584-B4AB2481880F}"/>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Medical Devices That Benefit from Byte-Enable RAM</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1B3925-D9CC-52B9-5F04-8117342D4078}"/>
              </a:ext>
            </a:extLst>
          </p:cNvPr>
          <p:cNvSpPr>
            <a:spLocks noGrp="1"/>
          </p:cNvSpPr>
          <p:nvPr>
            <p:ph type="body" idx="1"/>
          </p:nvPr>
        </p:nvSpPr>
        <p:spPr/>
        <p:txBody>
          <a:bodyPr/>
          <a:lstStyle/>
          <a:p>
            <a:pPr marL="114300" indent="0">
              <a:buNone/>
            </a:pPr>
            <a:r>
              <a:rPr lang="en-IN" sz="2000" dirty="0">
                <a:latin typeface="Times New Roman" panose="02020603050405020304" pitchFamily="18" charset="0"/>
                <a:cs typeface="Times New Roman" panose="02020603050405020304" pitchFamily="18" charset="0"/>
              </a:rPr>
              <a:t>1,  Wearable Health Monitoring Devices</a:t>
            </a:r>
          </a:p>
          <a:p>
            <a:pPr marL="114300" indent="0">
              <a:buNone/>
            </a:pPr>
            <a:r>
              <a:rPr lang="en-IN" sz="2000" dirty="0">
                <a:latin typeface="Times New Roman" panose="02020603050405020304" pitchFamily="18" charset="0"/>
                <a:cs typeface="Times New Roman" panose="02020603050405020304" pitchFamily="18" charset="0"/>
              </a:rPr>
              <a:t>2. Smartwatches &amp; Fitness Trackers (Apple Watch, Fitbit, etc.)</a:t>
            </a:r>
          </a:p>
          <a:p>
            <a:pPr marL="114300" indent="0">
              <a:buNone/>
            </a:pPr>
            <a:r>
              <a:rPr lang="en-IN" sz="2000" dirty="0">
                <a:latin typeface="Times New Roman" panose="02020603050405020304" pitchFamily="18" charset="0"/>
                <a:cs typeface="Times New Roman" panose="02020603050405020304" pitchFamily="18" charset="0"/>
              </a:rPr>
              <a:t>3. Wearable ECG &amp; Heart Rate Monitors (e.g., Holter monitors)</a:t>
            </a:r>
          </a:p>
          <a:p>
            <a:pPr marL="114300" indent="0">
              <a:buNone/>
            </a:pPr>
            <a:r>
              <a:rPr lang="en-IN" sz="2000" dirty="0">
                <a:latin typeface="Times New Roman" panose="02020603050405020304" pitchFamily="18" charset="0"/>
                <a:cs typeface="Times New Roman" panose="02020603050405020304" pitchFamily="18" charset="0"/>
              </a:rPr>
              <a:t>4. Continuous Glucose Monitors (CGMs) for diabetic patients</a:t>
            </a:r>
          </a:p>
          <a:p>
            <a:pPr marL="114300" indent="0">
              <a:buNone/>
            </a:pPr>
            <a:endParaRPr lang="en-IN" dirty="0"/>
          </a:p>
          <a:p>
            <a:pPr marL="114300" indent="0">
              <a:buNone/>
            </a:pPr>
            <a:endParaRPr lang="en-IN" dirty="0"/>
          </a:p>
        </p:txBody>
      </p:sp>
      <p:sp>
        <p:nvSpPr>
          <p:cNvPr id="4" name="Slide Number Placeholder 3">
            <a:extLst>
              <a:ext uri="{FF2B5EF4-FFF2-40B4-BE49-F238E27FC236}">
                <a16:creationId xmlns:a16="http://schemas.microsoft.com/office/drawing/2014/main" id="{C78CFB80-C644-35DB-26B1-9862F0E19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46DA4D60-6207-1A4D-F1B3-516756703CF4}"/>
              </a:ext>
            </a:extLst>
          </p:cNvPr>
          <p:cNvPicPr>
            <a:picLocks noChangeAspect="1"/>
          </p:cNvPicPr>
          <p:nvPr/>
        </p:nvPicPr>
        <p:blipFill>
          <a:blip r:embed="rId2"/>
          <a:stretch>
            <a:fillRect/>
          </a:stretch>
        </p:blipFill>
        <p:spPr>
          <a:xfrm>
            <a:off x="157096" y="3429001"/>
            <a:ext cx="3346187" cy="237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782F85D-6870-32C3-0426-8D5D1E96361E}"/>
              </a:ext>
            </a:extLst>
          </p:cNvPr>
          <p:cNvPicPr>
            <a:picLocks noChangeAspect="1"/>
          </p:cNvPicPr>
          <p:nvPr/>
        </p:nvPicPr>
        <p:blipFill>
          <a:blip r:embed="rId3"/>
          <a:stretch>
            <a:fillRect/>
          </a:stretch>
        </p:blipFill>
        <p:spPr>
          <a:xfrm>
            <a:off x="3641783" y="3380758"/>
            <a:ext cx="2641029" cy="240480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ACC8325-7D8A-4A09-BAA7-D1D0D57005F1}"/>
              </a:ext>
            </a:extLst>
          </p:cNvPr>
          <p:cNvPicPr>
            <a:picLocks noChangeAspect="1"/>
          </p:cNvPicPr>
          <p:nvPr/>
        </p:nvPicPr>
        <p:blipFill>
          <a:blip r:embed="rId4"/>
          <a:stretch>
            <a:fillRect/>
          </a:stretch>
        </p:blipFill>
        <p:spPr>
          <a:xfrm>
            <a:off x="6461382" y="3429001"/>
            <a:ext cx="2544966" cy="230552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E76FE5F-798B-569A-5652-EB2B45FC448E}"/>
              </a:ext>
            </a:extLst>
          </p:cNvPr>
          <p:cNvPicPr>
            <a:picLocks noChangeAspect="1"/>
          </p:cNvPicPr>
          <p:nvPr/>
        </p:nvPicPr>
        <p:blipFill>
          <a:blip r:embed="rId5"/>
          <a:srcRect l="1311" t="11232" r="-1311" b="-11232"/>
          <a:stretch/>
        </p:blipFill>
        <p:spPr>
          <a:xfrm>
            <a:off x="9330539" y="3413532"/>
            <a:ext cx="2360016" cy="2609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8284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349F1D-F836-1D57-D52A-4CB05A7D91C4}"/>
              </a:ext>
            </a:extLst>
          </p:cNvPr>
          <p:cNvSpPr txBox="1"/>
          <p:nvPr/>
        </p:nvSpPr>
        <p:spPr>
          <a:xfrm>
            <a:off x="294967" y="475376"/>
            <a:ext cx="879987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Consider a </a:t>
            </a:r>
            <a:r>
              <a:rPr lang="en-US" sz="2000" b="1" dirty="0">
                <a:latin typeface="Times New Roman" panose="02020603050405020304" pitchFamily="18" charset="0"/>
                <a:cs typeface="Times New Roman" panose="02020603050405020304" pitchFamily="18" charset="0"/>
              </a:rPr>
              <a:t>fitness tracker</a:t>
            </a:r>
            <a:r>
              <a:rPr lang="en-US" sz="2000" dirty="0">
                <a:latin typeface="Times New Roman" panose="02020603050405020304" pitchFamily="18" charset="0"/>
                <a:cs typeface="Times New Roman" panose="02020603050405020304" pitchFamily="18" charset="0"/>
              </a:rPr>
              <a:t> storing sensor data in a </a:t>
            </a:r>
            <a:r>
              <a:rPr lang="en-US" sz="2000" b="1" dirty="0">
                <a:latin typeface="Times New Roman" panose="02020603050405020304" pitchFamily="18" charset="0"/>
                <a:cs typeface="Times New Roman" panose="02020603050405020304" pitchFamily="18" charset="0"/>
              </a:rPr>
              <a:t>32-bit word (4 bytes)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532512-D6F5-A522-C511-F14EE470BCC1}"/>
              </a:ext>
            </a:extLst>
          </p:cNvPr>
          <p:cNvPicPr>
            <a:picLocks noChangeAspect="1"/>
          </p:cNvPicPr>
          <p:nvPr/>
        </p:nvPicPr>
        <p:blipFill>
          <a:blip r:embed="rId2"/>
          <a:stretch>
            <a:fillRect/>
          </a:stretch>
        </p:blipFill>
        <p:spPr>
          <a:xfrm>
            <a:off x="422787" y="1429828"/>
            <a:ext cx="10815485" cy="1045092"/>
          </a:xfrm>
          <a:prstGeom prst="rect">
            <a:avLst/>
          </a:prstGeom>
        </p:spPr>
      </p:pic>
      <p:sp>
        <p:nvSpPr>
          <p:cNvPr id="7" name="TextBox 6">
            <a:extLst>
              <a:ext uri="{FF2B5EF4-FFF2-40B4-BE49-F238E27FC236}">
                <a16:creationId xmlns:a16="http://schemas.microsoft.com/office/drawing/2014/main" id="{AF0EB435-CF34-9B4D-6E70-3FEBE0AE03FE}"/>
              </a:ext>
            </a:extLst>
          </p:cNvPr>
          <p:cNvSpPr txBox="1"/>
          <p:nvPr/>
        </p:nvSpPr>
        <p:spPr>
          <a:xfrm>
            <a:off x="422786" y="2782642"/>
            <a:ext cx="11395588" cy="2369880"/>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Case 1: Normal RAM (Inefficient)</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the </a:t>
            </a:r>
            <a:r>
              <a:rPr lang="en-US" sz="1800" b="1" dirty="0">
                <a:latin typeface="Times New Roman" panose="02020603050405020304" pitchFamily="18" charset="0"/>
                <a:cs typeface="Times New Roman" panose="02020603050405020304" pitchFamily="18" charset="0"/>
              </a:rPr>
              <a:t>Battery Level (Byte 0)</a:t>
            </a:r>
            <a:r>
              <a:rPr lang="en-US" sz="1800" dirty="0">
                <a:latin typeface="Times New Roman" panose="02020603050405020304" pitchFamily="18" charset="0"/>
                <a:cs typeface="Times New Roman" panose="02020603050405020304" pitchFamily="18" charset="0"/>
              </a:rPr>
              <a:t> changes, </a:t>
            </a:r>
            <a:r>
              <a:rPr lang="en-US" sz="1800" b="1" dirty="0">
                <a:latin typeface="Times New Roman" panose="02020603050405020304" pitchFamily="18" charset="0"/>
                <a:cs typeface="Times New Roman" panose="02020603050405020304" pitchFamily="18" charset="0"/>
              </a:rPr>
              <a:t>normal RAM</a:t>
            </a:r>
            <a:r>
              <a:rPr lang="en-US" sz="1800" dirty="0">
                <a:latin typeface="Times New Roman" panose="02020603050405020304" pitchFamily="18" charset="0"/>
                <a:cs typeface="Times New Roman" panose="02020603050405020304" pitchFamily="18" charset="0"/>
              </a:rPr>
              <a:t> writes the entire </a:t>
            </a:r>
            <a:r>
              <a:rPr lang="en-US" sz="1800" b="1" dirty="0">
                <a:latin typeface="Times New Roman" panose="02020603050405020304" pitchFamily="18" charset="0"/>
                <a:cs typeface="Times New Roman" panose="02020603050405020304" pitchFamily="18" charset="0"/>
              </a:rPr>
              <a:t>32-bit word</a:t>
            </a:r>
            <a:r>
              <a:rPr lang="en-US" sz="1800" dirty="0">
                <a:latin typeface="Times New Roman" panose="02020603050405020304" pitchFamily="18" charset="0"/>
                <a:cs typeface="Times New Roman" panose="02020603050405020304" pitchFamily="18" charset="0"/>
              </a:rPr>
              <a:t> again, even though only one byte changed.</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Wastes power and memory bandwidth.</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Case 2: Byte-Enable RAM (Efficient)</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Only </a:t>
            </a:r>
            <a:r>
              <a:rPr lang="en-US" sz="1800" b="1" dirty="0">
                <a:latin typeface="Times New Roman" panose="02020603050405020304" pitchFamily="18" charset="0"/>
                <a:cs typeface="Times New Roman" panose="02020603050405020304" pitchFamily="18" charset="0"/>
              </a:rPr>
              <a:t>Byte 0 (Battery Level)</a:t>
            </a:r>
            <a:r>
              <a:rPr lang="en-US" sz="1800" dirty="0">
                <a:latin typeface="Times New Roman" panose="02020603050405020304" pitchFamily="18" charset="0"/>
                <a:cs typeface="Times New Roman" panose="02020603050405020304" pitchFamily="18" charset="0"/>
              </a:rPr>
              <a:t> is updated, while the rest remain unchanged.</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Saves power, reduces latency, and improves efficiency.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96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527B-843B-A905-5E53-3E08DDBA2CF3}"/>
              </a:ext>
            </a:extLst>
          </p:cNvPr>
          <p:cNvSpPr txBox="1"/>
          <p:nvPr/>
        </p:nvSpPr>
        <p:spPr>
          <a:xfrm>
            <a:off x="245805" y="408717"/>
            <a:ext cx="11749550" cy="487825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Advantages :</a:t>
            </a:r>
          </a:p>
          <a:p>
            <a:endParaRPr lang="en-US" sz="24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Byte-Enable RAM: Why It’s More Efficient</a:t>
            </a:r>
          </a:p>
          <a:p>
            <a:r>
              <a:rPr lang="en-US" sz="1800" dirty="0">
                <a:latin typeface="Times New Roman" panose="02020603050405020304" pitchFamily="18" charset="0"/>
                <a:cs typeface="Times New Roman" panose="02020603050405020304" pitchFamily="18" charset="0"/>
              </a:rPr>
              <a:t>Byte-Enable RAM includes </a:t>
            </a:r>
            <a:r>
              <a:rPr lang="en-US" sz="1800" b="1" dirty="0">
                <a:latin typeface="Times New Roman" panose="02020603050405020304" pitchFamily="18" charset="0"/>
                <a:cs typeface="Times New Roman" panose="02020603050405020304" pitchFamily="18" charset="0"/>
              </a:rPr>
              <a:t>extra control signals</a:t>
            </a:r>
            <a:r>
              <a:rPr lang="en-US" sz="1800" dirty="0">
                <a:latin typeface="Times New Roman" panose="02020603050405020304" pitchFamily="18" charset="0"/>
                <a:cs typeface="Times New Roman" panose="02020603050405020304" pitchFamily="18" charset="0"/>
              </a:rPr>
              <a:t> that allow updates to only the </a:t>
            </a:r>
            <a:r>
              <a:rPr lang="en-US" sz="1800" b="1" dirty="0">
                <a:latin typeface="Times New Roman" panose="02020603050405020304" pitchFamily="18" charset="0"/>
                <a:cs typeface="Times New Roman" panose="02020603050405020304" pitchFamily="18" charset="0"/>
              </a:rPr>
              <a:t>necessary bytes</a:t>
            </a:r>
            <a:r>
              <a:rPr lang="en-US" sz="18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Instead of rewriting </a:t>
            </a:r>
            <a:r>
              <a:rPr lang="en-US" sz="1800" b="1" dirty="0">
                <a:latin typeface="Times New Roman" panose="02020603050405020304" pitchFamily="18" charset="0"/>
                <a:cs typeface="Times New Roman" panose="02020603050405020304" pitchFamily="18" charset="0"/>
              </a:rPr>
              <a:t>all 4 bytes</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only Byte 0</a:t>
            </a:r>
            <a:r>
              <a:rPr lang="en-US" sz="1800" dirty="0">
                <a:latin typeface="Times New Roman" panose="02020603050405020304" pitchFamily="18" charset="0"/>
                <a:cs typeface="Times New Roman" panose="02020603050405020304" pitchFamily="18" charset="0"/>
              </a:rPr>
              <a:t> (Battery Level) is updated.</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Other bytes (Heart Rate, Step Count, Temperature) remain unchanged in memory.</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Example (Byte-Enable RAM Write Process)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a:t>
            </a:r>
            <a:r>
              <a:rPr lang="en-US" sz="1800" b="1" dirty="0">
                <a:latin typeface="Times New Roman" panose="02020603050405020304" pitchFamily="18" charset="0"/>
                <a:cs typeface="Times New Roman" panose="02020603050405020304" pitchFamily="18" charset="0"/>
              </a:rPr>
              <a:t>Battery Level (Byte 0)</a:t>
            </a:r>
            <a:r>
              <a:rPr lang="en-US" sz="1800" dirty="0">
                <a:latin typeface="Times New Roman" panose="02020603050405020304" pitchFamily="18" charset="0"/>
                <a:cs typeface="Times New Roman" panose="02020603050405020304" pitchFamily="18" charset="0"/>
              </a:rPr>
              <a:t> drops from </a:t>
            </a:r>
            <a:r>
              <a:rPr lang="en-US" sz="1800" b="1" dirty="0">
                <a:latin typeface="Times New Roman" panose="02020603050405020304" pitchFamily="18" charset="0"/>
                <a:cs typeface="Times New Roman" panose="02020603050405020304" pitchFamily="18" charset="0"/>
              </a:rPr>
              <a:t>80% to 75%</a:t>
            </a:r>
            <a:r>
              <a:rPr lang="en-US" sz="18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Only </a:t>
            </a:r>
            <a:r>
              <a:rPr lang="en-US" sz="1800" b="1" dirty="0">
                <a:latin typeface="Times New Roman" panose="02020603050405020304" pitchFamily="18" charset="0"/>
                <a:cs typeface="Times New Roman" panose="02020603050405020304" pitchFamily="18" charset="0"/>
              </a:rPr>
              <a:t>Byte 0</a:t>
            </a:r>
            <a:r>
              <a:rPr lang="en-US" sz="1800" dirty="0">
                <a:latin typeface="Times New Roman" panose="02020603050405020304" pitchFamily="18" charset="0"/>
                <a:cs typeface="Times New Roman" panose="02020603050405020304" pitchFamily="18" charset="0"/>
              </a:rPr>
              <a:t> is written, while Bytes 1, 2, and 3 remain untouched.</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Saves power</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Reduces memory bandwidth usage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Improves system efficiency</a:t>
            </a:r>
            <a:endParaRPr lang="en-US" sz="18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8E1E9C-04ED-3551-AF6A-6CD163A504DE}"/>
              </a:ext>
            </a:extLst>
          </p:cNvPr>
          <p:cNvPicPr>
            <a:picLocks noChangeAspect="1"/>
          </p:cNvPicPr>
          <p:nvPr/>
        </p:nvPicPr>
        <p:blipFill>
          <a:blip r:embed="rId2"/>
          <a:stretch>
            <a:fillRect/>
          </a:stretch>
        </p:blipFill>
        <p:spPr>
          <a:xfrm>
            <a:off x="6557904" y="2449213"/>
            <a:ext cx="5085321" cy="3027355"/>
          </a:xfrm>
          <a:prstGeom prst="rect">
            <a:avLst/>
          </a:prstGeom>
        </p:spPr>
      </p:pic>
    </p:spTree>
    <p:extLst>
      <p:ext uri="{BB962C8B-B14F-4D97-AF65-F5344CB8AC3E}">
        <p14:creationId xmlns:p14="http://schemas.microsoft.com/office/powerpoint/2010/main" val="311139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563319"/>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807719" y="1268361"/>
            <a:ext cx="10154921" cy="1814830"/>
          </a:xfrm>
          <a:prstGeom prst="rect">
            <a:avLst/>
          </a:prstGeom>
          <a:noFill/>
        </p:spPr>
        <p:txBody>
          <a:bodyPr wrap="square" rtlCol="0">
            <a:spAutoFit/>
          </a:bodyPr>
          <a:lstStyle/>
          <a:p>
            <a:endParaRPr lang="en-US" altLang="en-US" dirty="0">
              <a:latin typeface="Verdana" panose="020B0604030504040204" pitchFamily="34" charset="0"/>
              <a:ea typeface="Verdana" panose="020B0604030504040204" pitchFamily="34" charset="0"/>
            </a:endParaRPr>
          </a:p>
        </p:txBody>
      </p:sp>
      <p:sp>
        <p:nvSpPr>
          <p:cNvPr id="34" name="TextBox 33"/>
          <p:cNvSpPr txBox="1"/>
          <p:nvPr/>
        </p:nvSpPr>
        <p:spPr>
          <a:xfrm>
            <a:off x="696172" y="4426130"/>
            <a:ext cx="9943179" cy="523220"/>
          </a:xfrm>
          <a:prstGeom prst="rect">
            <a:avLst/>
          </a:prstGeom>
          <a:noFill/>
        </p:spPr>
        <p:txBody>
          <a:bodyPr wrap="square" rtlCol="0">
            <a:spAutoFit/>
          </a:bodyPr>
          <a:lstStyle/>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4" name="Rectangle 2">
            <a:extLst>
              <a:ext uri="{FF2B5EF4-FFF2-40B4-BE49-F238E27FC236}">
                <a16:creationId xmlns:a16="http://schemas.microsoft.com/office/drawing/2014/main" id="{203DA49A-874F-2410-14AE-68F51CFF40B8}"/>
              </a:ext>
            </a:extLst>
          </p:cNvPr>
          <p:cNvSpPr>
            <a:spLocks noChangeArrowheads="1"/>
          </p:cNvSpPr>
          <p:nvPr/>
        </p:nvSpPr>
        <p:spPr bwMode="auto">
          <a:xfrm>
            <a:off x="550606" y="1268360"/>
            <a:ext cx="11194354" cy="1752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Resource Utilization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Efficiently utilize FPGA hardware resources to minimize usage while maintaining high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Facilitate Comprehensive Verification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Develop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SystemVerilog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-driven test benches to validate the design under various conditions, ensuring robustness and reliability.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Memory Access and Scalability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Design and implement a byte-enable memory module to allow selective byte-level access and modifications, improving data integrity, performance, and scalability. </a:t>
            </a:r>
          </a:p>
        </p:txBody>
      </p:sp>
      <p:sp>
        <p:nvSpPr>
          <p:cNvPr id="6" name="Rectangle 3">
            <a:extLst>
              <a:ext uri="{FF2B5EF4-FFF2-40B4-BE49-F238E27FC236}">
                <a16:creationId xmlns:a16="http://schemas.microsoft.com/office/drawing/2014/main" id="{BFDBCC78-AAE0-58A7-BE83-63BB91CEC3FA}"/>
              </a:ext>
            </a:extLst>
          </p:cNvPr>
          <p:cNvSpPr>
            <a:spLocks noChangeArrowheads="1"/>
          </p:cNvSpPr>
          <p:nvPr/>
        </p:nvSpPr>
        <p:spPr bwMode="auto">
          <a:xfrm>
            <a:off x="550606" y="4066479"/>
            <a:ext cx="1129595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 goals are: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Memory Usage and Performance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Enable selective byte-level access and modifications to improve efficiency, speed, and scalability.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Minimize Power Consumption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Reduce energy usage by accessing and modifying only the necessary bytes, enhancing resource efficiency.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Data Integrity and Reliability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Implement robust control mechanisms to ensure accurate, secure, and fault-tolerant operations.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7DFCD-6B80-4BCB-274C-B615ACAAB46B}"/>
              </a:ext>
            </a:extLst>
          </p:cNvPr>
          <p:cNvSpPr txBox="1"/>
          <p:nvPr/>
        </p:nvSpPr>
        <p:spPr>
          <a:xfrm>
            <a:off x="2209661" y="213315"/>
            <a:ext cx="7772678"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Implementation of </a:t>
            </a:r>
            <a:r>
              <a:rPr lang="en-US" sz="2400" b="1" dirty="0" err="1">
                <a:latin typeface="Times New Roman" panose="02020603050405020304" pitchFamily="18" charset="0"/>
                <a:cs typeface="Times New Roman" panose="02020603050405020304" pitchFamily="18" charset="0"/>
              </a:rPr>
              <a:t>Byte_Enable_RAM</a:t>
            </a:r>
            <a:r>
              <a:rPr lang="en-US" sz="2400" b="1" dirty="0">
                <a:latin typeface="Times New Roman" panose="02020603050405020304" pitchFamily="18" charset="0"/>
                <a:cs typeface="Times New Roman" panose="02020603050405020304" pitchFamily="18" charset="0"/>
              </a:rPr>
              <a:t> in the FPGA</a:t>
            </a:r>
            <a:r>
              <a:rPr lang="en-US" sz="1800" b="1"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847BC4EE-E2A6-C900-4075-DB33011FE4E8}"/>
              </a:ext>
            </a:extLst>
          </p:cNvPr>
          <p:cNvSpPr txBox="1"/>
          <p:nvPr/>
        </p:nvSpPr>
        <p:spPr>
          <a:xfrm>
            <a:off x="462116" y="943898"/>
            <a:ext cx="5378245" cy="5122606"/>
          </a:xfrm>
          <a:prstGeom prst="rect">
            <a:avLst/>
          </a:prstGeom>
          <a:noFill/>
        </p:spPr>
        <p:txBody>
          <a:bodyPr wrap="square">
            <a:spAutoFit/>
          </a:bodyPr>
          <a:lstStyle/>
          <a:p>
            <a:pPr algn="just">
              <a:buNone/>
            </a:pPr>
            <a:r>
              <a:rPr lang="en-US" sz="1600" dirty="0">
                <a:effectLst/>
                <a:latin typeface="Times New Roman" panose="02020603050405020304" pitchFamily="18" charset="0"/>
                <a:ea typeface="SimSun" panose="02010600030101010101" pitchFamily="2" charset="-122"/>
              </a:rPr>
              <a:t>In this project FPGA Kit has a central role in the implementation of the </a:t>
            </a:r>
            <a:r>
              <a:rPr lang="en-US" sz="1600" dirty="0" err="1">
                <a:effectLst/>
                <a:latin typeface="Times New Roman" panose="02020603050405020304" pitchFamily="18" charset="0"/>
                <a:ea typeface="SimSun" panose="02010600030101010101" pitchFamily="2" charset="-122"/>
              </a:rPr>
              <a:t>byte_enable_ram</a:t>
            </a:r>
            <a:r>
              <a:rPr lang="en-US" sz="1600" dirty="0">
                <a:effectLst/>
                <a:latin typeface="Times New Roman" panose="02020603050405020304" pitchFamily="18" charset="0"/>
                <a:ea typeface="SimSun" panose="02010600030101010101" pitchFamily="2" charset="-122"/>
              </a:rPr>
              <a:t> working. By facilitating individual byte lanes, byte enable allows only relevant parts of the memory to be updated, leading to increased performance and power savings. In a standard deployment, a word of memory (e.g., 32-bit) is partitioned</a:t>
            </a:r>
            <a:endParaRPr lang="en-IN" sz="1600" dirty="0">
              <a:effectLst/>
              <a:latin typeface="Times New Roman" panose="02020603050405020304" pitchFamily="18" charset="0"/>
              <a:ea typeface="SimSun" panose="02010600030101010101" pitchFamily="2" charset="-122"/>
            </a:endParaRPr>
          </a:p>
          <a:p>
            <a:pPr algn="just">
              <a:buNone/>
            </a:pPr>
            <a:r>
              <a:rPr lang="en-US" sz="1600" dirty="0">
                <a:effectLst/>
                <a:latin typeface="Times New Roman" panose="02020603050405020304" pitchFamily="18" charset="0"/>
                <a:ea typeface="SimSun" panose="02010600030101010101" pitchFamily="2" charset="-122"/>
              </a:rPr>
              <a:t> into several bytes, and each is driven by a respective byte enable signal. When a write operation occurs, only the bytes with an active enable signal are modified, while the others remain unchanged. This approach is widely used in FPGA-based designs for optimizing memory access and improving system responsiveness, especially in applications like FIFO buffers, data storage, and partial updates in processing pipelines.</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When a write operation occurs, only the bytes with an active enable signal are changed, while the others remain unchanged. This approach is widely used in FPGA-based designs for optimizing memory access and improving system responsiveness, especially in applications like data storage, and partial updates in processing pipelines.</a:t>
            </a:r>
            <a:endParaRPr lang="en-IN" sz="1600" dirty="0">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063556F3-7349-22AA-49FB-51D457FC55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16" t="7860" r="3642" b="3493"/>
          <a:stretch/>
        </p:blipFill>
        <p:spPr bwMode="auto">
          <a:xfrm>
            <a:off x="6351641" y="1171271"/>
            <a:ext cx="5102539" cy="4041954"/>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57660BED-1E68-C3E0-B68C-4792516859B0}"/>
              </a:ext>
            </a:extLst>
          </p:cNvPr>
          <p:cNvSpPr txBox="1"/>
          <p:nvPr/>
        </p:nvSpPr>
        <p:spPr>
          <a:xfrm>
            <a:off x="5854910" y="5213225"/>
            <a:ext cx="6096000" cy="338554"/>
          </a:xfrm>
          <a:prstGeom prst="rect">
            <a:avLst/>
          </a:prstGeom>
          <a:noFill/>
        </p:spPr>
        <p:txBody>
          <a:bodyPr wrap="square">
            <a:spAutoFit/>
          </a:bodyPr>
          <a:lstStyle/>
          <a:p>
            <a:pPr algn="ctr"/>
            <a:r>
              <a:rPr lang="en-US" sz="1600" b="1" dirty="0">
                <a:effectLst/>
                <a:latin typeface="Times New Roman" panose="02020603050405020304" pitchFamily="18" charset="0"/>
                <a:ea typeface="SimSun" panose="02010600030101010101" pitchFamily="2" charset="-122"/>
              </a:rPr>
              <a:t>Fig. 1. Artix-7 FPGA </a:t>
            </a:r>
            <a:r>
              <a:rPr lang="en-US" sz="1600" b="1" dirty="0" err="1">
                <a:effectLst/>
                <a:latin typeface="Times New Roman" panose="02020603050405020304" pitchFamily="18" charset="0"/>
                <a:ea typeface="SimSun" panose="02010600030101010101" pitchFamily="2" charset="-122"/>
              </a:rPr>
              <a:t>Nexys</a:t>
            </a:r>
            <a:r>
              <a:rPr lang="en-US" sz="1600" b="1" dirty="0">
                <a:effectLst/>
                <a:latin typeface="Times New Roman" panose="02020603050405020304" pitchFamily="18" charset="0"/>
                <a:ea typeface="SimSun" panose="02010600030101010101" pitchFamily="2" charset="-122"/>
              </a:rPr>
              <a:t> 4</a:t>
            </a:r>
            <a:endParaRPr lang="en-IN" sz="1600" b="1"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12659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BDBE6-E995-D2E6-CE6D-66A8FD02A5E6}"/>
              </a:ext>
            </a:extLst>
          </p:cNvPr>
          <p:cNvSpPr txBox="1"/>
          <p:nvPr/>
        </p:nvSpPr>
        <p:spPr>
          <a:xfrm>
            <a:off x="806245" y="383458"/>
            <a:ext cx="483747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Verilog code for </a:t>
            </a:r>
            <a:r>
              <a:rPr lang="en-US" sz="2000" dirty="0" err="1">
                <a:latin typeface="Times New Roman" panose="02020603050405020304" pitchFamily="18" charset="0"/>
                <a:cs typeface="Times New Roman" panose="02020603050405020304" pitchFamily="18" charset="0"/>
              </a:rPr>
              <a:t>Byte_Enable_RAM</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04C9FB7-391A-843D-E129-EE8F33DB8CBD}"/>
              </a:ext>
            </a:extLst>
          </p:cNvPr>
          <p:cNvPicPr>
            <a:picLocks noChangeAspect="1"/>
          </p:cNvPicPr>
          <p:nvPr/>
        </p:nvPicPr>
        <p:blipFill>
          <a:blip r:embed="rId2"/>
          <a:srcRect t="-1" r="15265" b="558"/>
          <a:stretch/>
        </p:blipFill>
        <p:spPr>
          <a:xfrm>
            <a:off x="108154" y="783568"/>
            <a:ext cx="5730729" cy="5857332"/>
          </a:xfrm>
          <a:prstGeom prst="rect">
            <a:avLst/>
          </a:prstGeom>
        </p:spPr>
      </p:pic>
      <p:pic>
        <p:nvPicPr>
          <p:cNvPr id="6" name="Picture 5">
            <a:extLst>
              <a:ext uri="{FF2B5EF4-FFF2-40B4-BE49-F238E27FC236}">
                <a16:creationId xmlns:a16="http://schemas.microsoft.com/office/drawing/2014/main" id="{004CAEE5-BFC2-9B02-E29F-DB53D77CBD08}"/>
              </a:ext>
            </a:extLst>
          </p:cNvPr>
          <p:cNvPicPr>
            <a:picLocks noChangeAspect="1"/>
          </p:cNvPicPr>
          <p:nvPr/>
        </p:nvPicPr>
        <p:blipFill>
          <a:blip r:embed="rId3"/>
          <a:srcRect l="3063" t="4377" r="16848" b="4080"/>
          <a:stretch/>
        </p:blipFill>
        <p:spPr>
          <a:xfrm>
            <a:off x="6075623" y="783567"/>
            <a:ext cx="6001840" cy="5857332"/>
          </a:xfrm>
          <a:prstGeom prst="rect">
            <a:avLst/>
          </a:prstGeom>
        </p:spPr>
      </p:pic>
      <p:sp>
        <p:nvSpPr>
          <p:cNvPr id="7" name="TextBox 6">
            <a:extLst>
              <a:ext uri="{FF2B5EF4-FFF2-40B4-BE49-F238E27FC236}">
                <a16:creationId xmlns:a16="http://schemas.microsoft.com/office/drawing/2014/main" id="{DF259F60-E05A-0507-CA6C-B565CCAF878E}"/>
              </a:ext>
            </a:extLst>
          </p:cNvPr>
          <p:cNvSpPr txBox="1"/>
          <p:nvPr/>
        </p:nvSpPr>
        <p:spPr>
          <a:xfrm>
            <a:off x="6664805" y="383458"/>
            <a:ext cx="483747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Constraints File for </a:t>
            </a:r>
            <a:r>
              <a:rPr lang="en-US" sz="2000" dirty="0" err="1">
                <a:latin typeface="Times New Roman" panose="02020603050405020304" pitchFamily="18" charset="0"/>
                <a:cs typeface="Times New Roman" panose="02020603050405020304" pitchFamily="18" charset="0"/>
              </a:rPr>
              <a:t>Byte_Enable_RAM</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0722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A3BAD-15D2-1F3E-19BE-FE9EB6D13E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489" y="740852"/>
            <a:ext cx="5461080" cy="4598057"/>
          </a:xfrm>
          <a:prstGeom prst="rect">
            <a:avLst/>
          </a:prstGeom>
          <a:noFill/>
          <a:ln>
            <a:noFill/>
          </a:ln>
        </p:spPr>
      </p:pic>
      <p:sp>
        <p:nvSpPr>
          <p:cNvPr id="3" name="Left Brace 2">
            <a:extLst>
              <a:ext uri="{FF2B5EF4-FFF2-40B4-BE49-F238E27FC236}">
                <a16:creationId xmlns:a16="http://schemas.microsoft.com/office/drawing/2014/main" id="{CCB24907-B716-5502-8B4C-C06A9F1F7CB2}"/>
              </a:ext>
            </a:extLst>
          </p:cNvPr>
          <p:cNvSpPr/>
          <p:nvPr/>
        </p:nvSpPr>
        <p:spPr>
          <a:xfrm rot="16200000">
            <a:off x="3551960" y="5458550"/>
            <a:ext cx="358554" cy="186227"/>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4" name="Left Brace 3">
            <a:extLst>
              <a:ext uri="{FF2B5EF4-FFF2-40B4-BE49-F238E27FC236}">
                <a16:creationId xmlns:a16="http://schemas.microsoft.com/office/drawing/2014/main" id="{37F5255B-3651-B074-1FBA-73CC36925454}"/>
              </a:ext>
            </a:extLst>
          </p:cNvPr>
          <p:cNvSpPr/>
          <p:nvPr/>
        </p:nvSpPr>
        <p:spPr>
          <a:xfrm rot="16200000">
            <a:off x="3862948" y="5405852"/>
            <a:ext cx="392031" cy="309634"/>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5" name="Left Brace 4">
            <a:extLst>
              <a:ext uri="{FF2B5EF4-FFF2-40B4-BE49-F238E27FC236}">
                <a16:creationId xmlns:a16="http://schemas.microsoft.com/office/drawing/2014/main" id="{4F53CBF7-E4A7-7F98-BF6D-FBB7DBEE10F3}"/>
              </a:ext>
            </a:extLst>
          </p:cNvPr>
          <p:cNvSpPr/>
          <p:nvPr/>
        </p:nvSpPr>
        <p:spPr>
          <a:xfrm rot="16200000">
            <a:off x="4206965" y="5405851"/>
            <a:ext cx="407093" cy="309635"/>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6" name="Left Brace 5">
            <a:extLst>
              <a:ext uri="{FF2B5EF4-FFF2-40B4-BE49-F238E27FC236}">
                <a16:creationId xmlns:a16="http://schemas.microsoft.com/office/drawing/2014/main" id="{E7494E36-C0C3-9AF2-E22E-282888F96CFF}"/>
              </a:ext>
            </a:extLst>
          </p:cNvPr>
          <p:cNvSpPr/>
          <p:nvPr/>
        </p:nvSpPr>
        <p:spPr>
          <a:xfrm rot="16200000">
            <a:off x="4942249" y="4994272"/>
            <a:ext cx="386835" cy="1124334"/>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7" name="Left Brace 6">
            <a:extLst>
              <a:ext uri="{FF2B5EF4-FFF2-40B4-BE49-F238E27FC236}">
                <a16:creationId xmlns:a16="http://schemas.microsoft.com/office/drawing/2014/main" id="{2E84F2D1-A04E-B9F6-7AB3-D0CB70CE81D6}"/>
              </a:ext>
            </a:extLst>
          </p:cNvPr>
          <p:cNvSpPr/>
          <p:nvPr/>
        </p:nvSpPr>
        <p:spPr>
          <a:xfrm rot="16200000">
            <a:off x="7424420" y="5009189"/>
            <a:ext cx="429073" cy="1130658"/>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8" name="Left Brace 7">
            <a:extLst>
              <a:ext uri="{FF2B5EF4-FFF2-40B4-BE49-F238E27FC236}">
                <a16:creationId xmlns:a16="http://schemas.microsoft.com/office/drawing/2014/main" id="{E7B4E151-77BD-9F3E-E016-EF9699ECA483}"/>
              </a:ext>
            </a:extLst>
          </p:cNvPr>
          <p:cNvSpPr/>
          <p:nvPr/>
        </p:nvSpPr>
        <p:spPr>
          <a:xfrm rot="16200000">
            <a:off x="6184863" y="4960669"/>
            <a:ext cx="407098" cy="1214324"/>
          </a:xfrm>
          <a:prstGeom prst="leftBrace">
            <a:avLst/>
          </a:prstGeom>
          <a:solidFill>
            <a:schemeClr val="accent3">
              <a:lumMod val="90000"/>
            </a:schemeClr>
          </a:solidFill>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dirty="0"/>
          </a:p>
        </p:txBody>
      </p:sp>
      <p:sp>
        <p:nvSpPr>
          <p:cNvPr id="9" name="TextBox 8">
            <a:extLst>
              <a:ext uri="{FF2B5EF4-FFF2-40B4-BE49-F238E27FC236}">
                <a16:creationId xmlns:a16="http://schemas.microsoft.com/office/drawing/2014/main" id="{DD7D9239-8F1F-8365-2793-0FC556DD6C19}"/>
              </a:ext>
            </a:extLst>
          </p:cNvPr>
          <p:cNvSpPr txBox="1"/>
          <p:nvPr/>
        </p:nvSpPr>
        <p:spPr>
          <a:xfrm>
            <a:off x="3380618" y="5730941"/>
            <a:ext cx="64932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P4</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cen</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81793C5-DF3E-76FB-7AA9-94EAFB7DC600}"/>
              </a:ext>
            </a:extLst>
          </p:cNvPr>
          <p:cNvSpPr txBox="1"/>
          <p:nvPr/>
        </p:nvSpPr>
        <p:spPr>
          <a:xfrm>
            <a:off x="3739252" y="5749857"/>
            <a:ext cx="64932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P3</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rst</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D832A18-C90D-2FDB-5AC5-48B6304D4CA5}"/>
              </a:ext>
            </a:extLst>
          </p:cNvPr>
          <p:cNvSpPr txBox="1"/>
          <p:nvPr/>
        </p:nvSpPr>
        <p:spPr>
          <a:xfrm>
            <a:off x="4121064" y="5743813"/>
            <a:ext cx="64932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R3</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wr</a:t>
            </a:r>
            <a:endParaRPr lang="en-IN"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8BC0EE3-E5CE-FD50-B7D5-D790D7552955}"/>
              </a:ext>
            </a:extLst>
          </p:cNvPr>
          <p:cNvSpPr txBox="1"/>
          <p:nvPr/>
        </p:nvSpPr>
        <p:spPr>
          <a:xfrm>
            <a:off x="4552653" y="5754014"/>
            <a:ext cx="1311995" cy="523220"/>
          </a:xfrm>
          <a:prstGeom prst="rect">
            <a:avLst/>
          </a:prstGeom>
          <a:noFill/>
        </p:spPr>
        <p:txBody>
          <a:bodyPr wrap="square" rtlCol="0">
            <a:spAutoFit/>
          </a:bodyPr>
          <a:lstStyle/>
          <a:p>
            <a:pPr algn="ctr"/>
            <a:r>
              <a:rPr lang="en-US" b="1" dirty="0">
                <a:effectLst/>
                <a:latin typeface="Times New Roman" panose="02020603050405020304" pitchFamily="18" charset="0"/>
                <a:ea typeface="SimSun" panose="02010600030101010101" pitchFamily="2" charset="-122"/>
                <a:cs typeface="Times New Roman" panose="02020603050405020304" pitchFamily="18" charset="0"/>
              </a:rPr>
              <a:t>V2, U2, T3, T1</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byte_en</a:t>
            </a:r>
            <a:r>
              <a:rPr lang="en-US" b="1" dirty="0">
                <a:latin typeface="Times New Roman" panose="02020603050405020304" pitchFamily="18" charset="0"/>
                <a:cs typeface="Times New Roman" panose="02020603050405020304" pitchFamily="18" charset="0"/>
              </a:rPr>
              <a:t>[3:0]</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78DE9D0-52D2-08CF-CD73-54961223D8F5}"/>
              </a:ext>
            </a:extLst>
          </p:cNvPr>
          <p:cNvSpPr txBox="1"/>
          <p:nvPr/>
        </p:nvSpPr>
        <p:spPr>
          <a:xfrm>
            <a:off x="5703197" y="5760302"/>
            <a:ext cx="1597779" cy="523220"/>
          </a:xfrm>
          <a:prstGeom prst="rect">
            <a:avLst/>
          </a:prstGeom>
          <a:noFill/>
        </p:spPr>
        <p:txBody>
          <a:bodyPr wrap="square" rtlCol="0">
            <a:spAutoFit/>
          </a:bodyPr>
          <a:lstStyle/>
          <a:p>
            <a:pPr algn="ctr"/>
            <a:r>
              <a:rPr lang="en-US" b="1" dirty="0">
                <a:effectLst/>
                <a:latin typeface="Times New Roman" panose="02020603050405020304" pitchFamily="18" charset="0"/>
                <a:ea typeface="SimSun" panose="02010600030101010101" pitchFamily="2" charset="-122"/>
              </a:rPr>
              <a:t>V7, V6, V5, U4</a:t>
            </a:r>
            <a:br>
              <a:rPr lang="en-US"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data_in</a:t>
            </a:r>
            <a:r>
              <a:rPr lang="en-US" b="1" dirty="0">
                <a:latin typeface="Times New Roman" panose="02020603050405020304" pitchFamily="18" charset="0"/>
                <a:cs typeface="Times New Roman" panose="02020603050405020304" pitchFamily="18" charset="0"/>
              </a:rPr>
              <a:t>[3:0]</a:t>
            </a:r>
            <a:endParaRPr lang="en-IN"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306EA7A-519D-FE2E-4082-BCFD4F562965}"/>
              </a:ext>
            </a:extLst>
          </p:cNvPr>
          <p:cNvSpPr txBox="1"/>
          <p:nvPr/>
        </p:nvSpPr>
        <p:spPr>
          <a:xfrm>
            <a:off x="7155380" y="5766590"/>
            <a:ext cx="1311995" cy="523220"/>
          </a:xfrm>
          <a:prstGeom prst="rect">
            <a:avLst/>
          </a:prstGeom>
          <a:noFill/>
        </p:spPr>
        <p:txBody>
          <a:bodyPr wrap="square" rtlCol="0">
            <a:spAutoFit/>
          </a:bodyPr>
          <a:lstStyle/>
          <a:p>
            <a:pPr algn="ctr"/>
            <a:r>
              <a:rPr lang="en-US" b="1" dirty="0">
                <a:effectLst/>
                <a:latin typeface="Times New Roman" panose="02020603050405020304" pitchFamily="18" charset="0"/>
                <a:ea typeface="SimSun" panose="02010600030101010101" pitchFamily="2" charset="-122"/>
              </a:rPr>
              <a:t>V9, R8, T6, T5</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q[3:0]output</a:t>
            </a:r>
            <a:endParaRPr lang="en-IN"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A0B66B8-E0B1-5C87-3208-CB0177253011}"/>
              </a:ext>
            </a:extLst>
          </p:cNvPr>
          <p:cNvSpPr txBox="1"/>
          <p:nvPr/>
        </p:nvSpPr>
        <p:spPr>
          <a:xfrm>
            <a:off x="2042219" y="234998"/>
            <a:ext cx="7644858"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Pin Assignment in the FPGA kit.</a:t>
            </a:r>
          </a:p>
        </p:txBody>
      </p:sp>
    </p:spTree>
    <p:extLst>
      <p:ext uri="{BB962C8B-B14F-4D97-AF65-F5344CB8AC3E}">
        <p14:creationId xmlns:p14="http://schemas.microsoft.com/office/powerpoint/2010/main" val="873870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C5F963-65BE-9CC4-52DB-CAC54C27BCD2}"/>
              </a:ext>
            </a:extLst>
          </p:cNvPr>
          <p:cNvGraphicFramePr>
            <a:graphicFrameLocks noGrp="1"/>
          </p:cNvGraphicFramePr>
          <p:nvPr>
            <p:extLst>
              <p:ext uri="{D42A27DB-BD31-4B8C-83A1-F6EECF244321}">
                <p14:modId xmlns:p14="http://schemas.microsoft.com/office/powerpoint/2010/main" val="1757780541"/>
              </p:ext>
            </p:extLst>
          </p:nvPr>
        </p:nvGraphicFramePr>
        <p:xfrm>
          <a:off x="875070" y="1199987"/>
          <a:ext cx="9979742" cy="4179439"/>
        </p:xfrm>
        <a:graphic>
          <a:graphicData uri="http://schemas.openxmlformats.org/drawingml/2006/table">
            <a:tbl>
              <a:tblPr firstRow="1" firstCol="1" bandRow="1">
                <a:tableStyleId>{7DF18680-E054-41AD-8BC1-D1AEF772440D}</a:tableStyleId>
              </a:tblPr>
              <a:tblGrid>
                <a:gridCol w="2551585">
                  <a:extLst>
                    <a:ext uri="{9D8B030D-6E8A-4147-A177-3AD203B41FA5}">
                      <a16:colId xmlns:a16="http://schemas.microsoft.com/office/drawing/2014/main" val="3530622648"/>
                    </a:ext>
                  </a:extLst>
                </a:gridCol>
                <a:gridCol w="3268555">
                  <a:extLst>
                    <a:ext uri="{9D8B030D-6E8A-4147-A177-3AD203B41FA5}">
                      <a16:colId xmlns:a16="http://schemas.microsoft.com/office/drawing/2014/main" val="4136729030"/>
                    </a:ext>
                  </a:extLst>
                </a:gridCol>
                <a:gridCol w="4159602">
                  <a:extLst>
                    <a:ext uri="{9D8B030D-6E8A-4147-A177-3AD203B41FA5}">
                      <a16:colId xmlns:a16="http://schemas.microsoft.com/office/drawing/2014/main" val="1408401095"/>
                    </a:ext>
                  </a:extLst>
                </a:gridCol>
              </a:tblGrid>
              <a:tr h="286869">
                <a:tc>
                  <a:txBody>
                    <a:bodyPr/>
                    <a:lstStyle/>
                    <a:p>
                      <a:pPr algn="just"/>
                      <a:r>
                        <a:rPr lang="en-US" sz="2000" dirty="0">
                          <a:effectLst/>
                          <a:latin typeface="Times New Roman" panose="02020603050405020304" pitchFamily="18" charset="0"/>
                          <a:cs typeface="Times New Roman" panose="02020603050405020304" pitchFamily="18" charset="0"/>
                        </a:rPr>
                        <a:t>Signal</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Pin</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dirty="0">
                          <a:effectLst/>
                          <a:latin typeface="Times New Roman" panose="02020603050405020304" pitchFamily="18" charset="0"/>
                          <a:cs typeface="Times New Roman" panose="02020603050405020304" pitchFamily="18" charset="0"/>
                        </a:rPr>
                        <a:t>Function</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2044783979"/>
                  </a:ext>
                </a:extLst>
              </a:tr>
              <a:tr h="346459">
                <a:tc>
                  <a:txBody>
                    <a:bodyPr/>
                    <a:lstStyle/>
                    <a:p>
                      <a:pPr algn="just"/>
                      <a:r>
                        <a:rPr lang="en-US" sz="2000">
                          <a:effectLst/>
                          <a:latin typeface="Times New Roman" panose="02020603050405020304" pitchFamily="18" charset="0"/>
                          <a:cs typeface="Times New Roman" panose="02020603050405020304" pitchFamily="18" charset="0"/>
                        </a:rPr>
                        <a:t>clk</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E3</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Clock input (10 MHz)</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2341522329"/>
                  </a:ext>
                </a:extLst>
              </a:tr>
              <a:tr h="346459">
                <a:tc>
                  <a:txBody>
                    <a:bodyPr/>
                    <a:lstStyle/>
                    <a:p>
                      <a:pPr algn="just"/>
                      <a:r>
                        <a:rPr lang="en-US" sz="2000">
                          <a:effectLst/>
                          <a:latin typeface="Times New Roman" panose="02020603050405020304" pitchFamily="18" charset="0"/>
                          <a:cs typeface="Times New Roman" panose="02020603050405020304" pitchFamily="18" charset="0"/>
                        </a:rPr>
                        <a:t>rst</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P3</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Reset input (active high)</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744554755"/>
                  </a:ext>
                </a:extLst>
              </a:tr>
              <a:tr h="433074">
                <a:tc>
                  <a:txBody>
                    <a:bodyPr/>
                    <a:lstStyle/>
                    <a:p>
                      <a:pPr algn="just"/>
                      <a:r>
                        <a:rPr lang="en-US" sz="2000">
                          <a:effectLst/>
                          <a:latin typeface="Times New Roman" panose="02020603050405020304" pitchFamily="18" charset="0"/>
                          <a:cs typeface="Times New Roman" panose="02020603050405020304" pitchFamily="18" charset="0"/>
                        </a:rPr>
                        <a:t>cen</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P4</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Chip enable (RAM activation)</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1990892869"/>
                  </a:ext>
                </a:extLst>
              </a:tr>
              <a:tr h="519688">
                <a:tc>
                  <a:txBody>
                    <a:bodyPr/>
                    <a:lstStyle/>
                    <a:p>
                      <a:pPr algn="just"/>
                      <a:r>
                        <a:rPr lang="en-US" sz="2000">
                          <a:effectLst/>
                          <a:latin typeface="Times New Roman" panose="02020603050405020304" pitchFamily="18" charset="0"/>
                          <a:cs typeface="Times New Roman" panose="02020603050405020304" pitchFamily="18" charset="0"/>
                        </a:rPr>
                        <a:t>wr</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R3</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Write enable (1 = Write, 0 = Read)</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3879472648"/>
                  </a:ext>
                </a:extLst>
              </a:tr>
              <a:tr h="573738">
                <a:tc>
                  <a:txBody>
                    <a:bodyPr/>
                    <a:lstStyle/>
                    <a:p>
                      <a:pPr algn="just"/>
                      <a:r>
                        <a:rPr lang="en-US" sz="2000">
                          <a:effectLst/>
                          <a:latin typeface="Times New Roman" panose="02020603050405020304" pitchFamily="18" charset="0"/>
                          <a:cs typeface="Times New Roman" panose="02020603050405020304" pitchFamily="18" charset="0"/>
                        </a:rPr>
                        <a:t>byte_en[3:0]</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V2, U2, T3, T1</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Byte-enable bits for selective writing</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216676734"/>
                  </a:ext>
                </a:extLst>
              </a:tr>
              <a:tr h="346459">
                <a:tc>
                  <a:txBody>
                    <a:bodyPr/>
                    <a:lstStyle/>
                    <a:p>
                      <a:pPr algn="just"/>
                      <a:r>
                        <a:rPr lang="en-US" sz="2000">
                          <a:effectLst/>
                          <a:latin typeface="Times New Roman" panose="02020603050405020304" pitchFamily="18" charset="0"/>
                          <a:cs typeface="Times New Roman" panose="02020603050405020304" pitchFamily="18" charset="0"/>
                        </a:rPr>
                        <a:t>data_in[3:0]</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dirty="0">
                          <a:effectLst/>
                          <a:latin typeface="Times New Roman" panose="02020603050405020304" pitchFamily="18" charset="0"/>
                          <a:cs typeface="Times New Roman" panose="02020603050405020304" pitchFamily="18" charset="0"/>
                        </a:rPr>
                        <a:t>V7, V6, V5, U4</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4-bit Data input</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1715714902"/>
                  </a:ext>
                </a:extLst>
              </a:tr>
              <a:tr h="428872">
                <a:tc>
                  <a:txBody>
                    <a:bodyPr/>
                    <a:lstStyle/>
                    <a:p>
                      <a:pPr algn="just"/>
                      <a:r>
                        <a:rPr lang="en-US" sz="2000">
                          <a:effectLst/>
                          <a:latin typeface="Times New Roman" panose="02020603050405020304" pitchFamily="18" charset="0"/>
                          <a:cs typeface="Times New Roman" panose="02020603050405020304" pitchFamily="18" charset="0"/>
                        </a:rPr>
                        <a:t>addr_in[3:0]</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a:effectLst/>
                          <a:latin typeface="Times New Roman" panose="02020603050405020304" pitchFamily="18" charset="0"/>
                          <a:cs typeface="Times New Roman" panose="02020603050405020304" pitchFamily="18" charset="0"/>
                        </a:rPr>
                        <a:t>U6, V4, U3, V1</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endParaRPr lang="en-IN" sz="2000">
                        <a:latin typeface="Times New Roman" panose="02020603050405020304" pitchFamily="18" charset="0"/>
                        <a:cs typeface="Times New Roman" panose="02020603050405020304" pitchFamily="18" charset="0"/>
                      </a:endParaRPr>
                    </a:p>
                  </a:txBody>
                  <a:tcPr marL="41551" marR="41551" marT="0" marB="0"/>
                </a:tc>
                <a:extLst>
                  <a:ext uri="{0D108BD9-81ED-4DB2-BD59-A6C34878D82A}">
                    <a16:rowId xmlns:a16="http://schemas.microsoft.com/office/drawing/2014/main" val="4100505941"/>
                  </a:ext>
                </a:extLst>
              </a:tr>
              <a:tr h="357286">
                <a:tc>
                  <a:txBody>
                    <a:bodyPr/>
                    <a:lstStyle/>
                    <a:p>
                      <a:pPr algn="just"/>
                      <a:r>
                        <a:rPr lang="en-IN" sz="2000" dirty="0">
                          <a:effectLst/>
                          <a:latin typeface="Times New Roman" panose="02020603050405020304" pitchFamily="18" charset="0"/>
                          <a:cs typeface="Times New Roman" panose="02020603050405020304" pitchFamily="18" charset="0"/>
                        </a:rPr>
                        <a:t>4-bit Address input</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771" marR="5771" marT="5771" marB="5771"/>
                </a:tc>
                <a:tc>
                  <a:txBody>
                    <a:bodyPr/>
                    <a:lstStyle/>
                    <a:p>
                      <a:endParaRPr lang="en-IN" sz="2000" dirty="0">
                        <a:latin typeface="Times New Roman" panose="02020603050405020304" pitchFamily="18" charset="0"/>
                        <a:cs typeface="Times New Roman" panose="02020603050405020304" pitchFamily="18" charset="0"/>
                      </a:endParaRPr>
                    </a:p>
                  </a:txBody>
                  <a:tcPr marL="55402" marR="55402" marT="27701" marB="27701"/>
                </a:tc>
                <a:tc>
                  <a:txBody>
                    <a:bodyPr/>
                    <a:lstStyle/>
                    <a:p>
                      <a:endParaRPr lang="en-IN" sz="2000" dirty="0">
                        <a:latin typeface="Times New Roman" panose="02020603050405020304" pitchFamily="18" charset="0"/>
                        <a:cs typeface="Times New Roman" panose="02020603050405020304" pitchFamily="18" charset="0"/>
                      </a:endParaRPr>
                    </a:p>
                  </a:txBody>
                  <a:tcPr marL="55402" marR="55402" marT="27701" marB="27701"/>
                </a:tc>
                <a:extLst>
                  <a:ext uri="{0D108BD9-81ED-4DB2-BD59-A6C34878D82A}">
                    <a16:rowId xmlns:a16="http://schemas.microsoft.com/office/drawing/2014/main" val="3741446032"/>
                  </a:ext>
                </a:extLst>
              </a:tr>
              <a:tr h="519688">
                <a:tc>
                  <a:txBody>
                    <a:bodyPr/>
                    <a:lstStyle/>
                    <a:p>
                      <a:pPr algn="just"/>
                      <a:r>
                        <a:rPr lang="en-US" sz="2000">
                          <a:effectLst/>
                          <a:latin typeface="Times New Roman" panose="02020603050405020304" pitchFamily="18" charset="0"/>
                          <a:cs typeface="Times New Roman" panose="02020603050405020304" pitchFamily="18" charset="0"/>
                        </a:rPr>
                        <a:t>q[3:0]</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dirty="0">
                          <a:effectLst/>
                          <a:latin typeface="Times New Roman" panose="02020603050405020304" pitchFamily="18" charset="0"/>
                          <a:cs typeface="Times New Roman" panose="02020603050405020304" pitchFamily="18" charset="0"/>
                        </a:rPr>
                        <a:t>V9, R8, T6, T5</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tc>
                  <a:txBody>
                    <a:bodyPr/>
                    <a:lstStyle/>
                    <a:p>
                      <a:pPr algn="just"/>
                      <a:r>
                        <a:rPr lang="en-US" sz="2000" dirty="0">
                          <a:effectLst/>
                          <a:latin typeface="Times New Roman" panose="02020603050405020304" pitchFamily="18" charset="0"/>
                          <a:cs typeface="Times New Roman" panose="02020603050405020304" pitchFamily="18" charset="0"/>
                        </a:rPr>
                        <a:t>4-bit RAM output (LED display)</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551" marR="41551" marT="0" marB="0"/>
                </a:tc>
                <a:extLst>
                  <a:ext uri="{0D108BD9-81ED-4DB2-BD59-A6C34878D82A}">
                    <a16:rowId xmlns:a16="http://schemas.microsoft.com/office/drawing/2014/main" val="3147151676"/>
                  </a:ext>
                </a:extLst>
              </a:tr>
            </a:tbl>
          </a:graphicData>
        </a:graphic>
      </p:graphicFrame>
      <p:sp>
        <p:nvSpPr>
          <p:cNvPr id="5" name="TextBox 4">
            <a:extLst>
              <a:ext uri="{FF2B5EF4-FFF2-40B4-BE49-F238E27FC236}">
                <a16:creationId xmlns:a16="http://schemas.microsoft.com/office/drawing/2014/main" id="{45C9883D-A3E8-2915-F795-C509F00498AA}"/>
              </a:ext>
            </a:extLst>
          </p:cNvPr>
          <p:cNvSpPr txBox="1"/>
          <p:nvPr/>
        </p:nvSpPr>
        <p:spPr>
          <a:xfrm>
            <a:off x="2231921" y="688258"/>
            <a:ext cx="7266039" cy="400110"/>
          </a:xfrm>
          <a:prstGeom prst="rect">
            <a:avLst/>
          </a:prstGeom>
          <a:noFill/>
        </p:spPr>
        <p:txBody>
          <a:bodyPr wrap="square">
            <a:spAutoFit/>
          </a:bodyPr>
          <a:lstStyle/>
          <a:p>
            <a:pPr algn="ctr"/>
            <a:r>
              <a:rPr lang="en-US" sz="2000" dirty="0">
                <a:effectLst/>
                <a:latin typeface="Times New Roman" panose="02020603050405020304" pitchFamily="18" charset="0"/>
                <a:ea typeface="SimSun" panose="02010600030101010101" pitchFamily="2" charset="-122"/>
              </a:rPr>
              <a:t>Table 1.Assignment of pin in the FPGA kit.</a:t>
            </a:r>
            <a:endParaRPr lang="en-IN"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699393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4E50A-E96B-9907-7D42-ADA629EE8BCC}"/>
              </a:ext>
            </a:extLst>
          </p:cNvPr>
          <p:cNvPicPr>
            <a:picLocks noChangeAspect="1"/>
          </p:cNvPicPr>
          <p:nvPr/>
        </p:nvPicPr>
        <p:blipFill>
          <a:blip r:embed="rId2"/>
          <a:srcRect t="1827"/>
          <a:stretch/>
        </p:blipFill>
        <p:spPr>
          <a:xfrm>
            <a:off x="6538453" y="422786"/>
            <a:ext cx="5496522" cy="5614221"/>
          </a:xfrm>
          <a:prstGeom prst="rect">
            <a:avLst/>
          </a:prstGeom>
        </p:spPr>
      </p:pic>
      <p:sp>
        <p:nvSpPr>
          <p:cNvPr id="7" name="TextBox 6">
            <a:extLst>
              <a:ext uri="{FF2B5EF4-FFF2-40B4-BE49-F238E27FC236}">
                <a16:creationId xmlns:a16="http://schemas.microsoft.com/office/drawing/2014/main" id="{C13B57F6-76FB-C89F-300C-733463FDBFD5}"/>
              </a:ext>
            </a:extLst>
          </p:cNvPr>
          <p:cNvSpPr txBox="1"/>
          <p:nvPr/>
        </p:nvSpPr>
        <p:spPr>
          <a:xfrm>
            <a:off x="157025" y="133644"/>
            <a:ext cx="4286864"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Workflow of the BYTE_ENABLE_RAM</a:t>
            </a:r>
            <a:endParaRPr lang="en-I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FD29E0-D60E-D205-1851-1C6DC2BC1AFD}"/>
              </a:ext>
            </a:extLst>
          </p:cNvPr>
          <p:cNvSpPr txBox="1"/>
          <p:nvPr/>
        </p:nvSpPr>
        <p:spPr>
          <a:xfrm>
            <a:off x="157025" y="602456"/>
            <a:ext cx="6096000" cy="5509200"/>
          </a:xfrm>
          <a:prstGeom prst="rect">
            <a:avLst/>
          </a:prstGeom>
          <a:noFill/>
        </p:spPr>
        <p:txBody>
          <a:bodyPr wrap="square">
            <a:spAutoFit/>
          </a:bodyPr>
          <a:lstStyle/>
          <a:p>
            <a:pPr algn="just">
              <a:buNone/>
            </a:pPr>
            <a:r>
              <a:rPr lang="en-US" sz="1600" b="1" dirty="0">
                <a:effectLst/>
                <a:latin typeface="Times New Roman" panose="02020603050405020304" pitchFamily="18" charset="0"/>
                <a:ea typeface="SimSun" panose="02010600030101010101" pitchFamily="2" charset="-122"/>
              </a:rPr>
              <a:t>The workflow of the </a:t>
            </a:r>
            <a:r>
              <a:rPr lang="en-US" sz="1600" b="1" dirty="0" err="1">
                <a:effectLst/>
                <a:latin typeface="Times New Roman" panose="02020603050405020304" pitchFamily="18" charset="0"/>
                <a:ea typeface="SimSun" panose="02010600030101010101" pitchFamily="2" charset="-122"/>
              </a:rPr>
              <a:t>Byte_Enable_RAM</a:t>
            </a:r>
            <a:r>
              <a:rPr lang="en-US" sz="1600" b="1" dirty="0">
                <a:effectLst/>
                <a:latin typeface="Times New Roman" panose="02020603050405020304" pitchFamily="18" charset="0"/>
                <a:ea typeface="SimSun" panose="02010600030101010101" pitchFamily="2" charset="-122"/>
              </a:rPr>
              <a:t> is shown in the Fig 3.</a:t>
            </a:r>
            <a:endParaRPr lang="en-IN" sz="1600" dirty="0">
              <a:effectLst/>
              <a:latin typeface="Times New Roman" panose="02020603050405020304" pitchFamily="18" charset="0"/>
              <a:ea typeface="SimSun" panose="02010600030101010101" pitchFamily="2" charset="-122"/>
            </a:endParaRPr>
          </a:p>
          <a:p>
            <a:pPr algn="just">
              <a:buNone/>
            </a:pPr>
            <a:r>
              <a:rPr lang="en-US" sz="1600" b="1" dirty="0">
                <a:effectLst/>
                <a:latin typeface="Times New Roman" panose="02020603050405020304" pitchFamily="18" charset="0"/>
                <a:ea typeface="SimSun" panose="02010600030101010101" pitchFamily="2" charset="-122"/>
              </a:rPr>
              <a:t>Sequence of steps </a:t>
            </a:r>
            <a:endParaRPr lang="en-IN" sz="1600" dirty="0">
              <a:effectLst/>
              <a:latin typeface="Times New Roman" panose="02020603050405020304" pitchFamily="18" charset="0"/>
              <a:ea typeface="SimSun" panose="02010600030101010101" pitchFamily="2" charset="-122"/>
            </a:endParaRPr>
          </a:p>
          <a:p>
            <a:pPr algn="just">
              <a:buNone/>
            </a:pPr>
            <a:r>
              <a:rPr lang="en-IN" sz="1600" b="1" dirty="0">
                <a:effectLst/>
                <a:latin typeface="Times New Roman" panose="02020603050405020304" pitchFamily="18" charset="0"/>
                <a:ea typeface="SimSun" panose="02010600030101010101" pitchFamily="2" charset="-122"/>
              </a:rPr>
              <a:t>Step 1</a:t>
            </a:r>
            <a:r>
              <a:rPr lang="en-IN" sz="1600" dirty="0">
                <a:effectLst/>
                <a:latin typeface="Times New Roman" panose="02020603050405020304" pitchFamily="18" charset="0"/>
                <a:ea typeface="SimSun" panose="02010600030101010101" pitchFamily="2" charset="-122"/>
              </a:rPr>
              <a:t>: Check Reset (</a:t>
            </a:r>
            <a:r>
              <a:rPr lang="en-IN" sz="1600" dirty="0" err="1">
                <a:effectLst/>
                <a:latin typeface="Times New Roman" panose="02020603050405020304" pitchFamily="18" charset="0"/>
                <a:ea typeface="SimSun" panose="02010600030101010101" pitchFamily="2" charset="-122"/>
              </a:rPr>
              <a:t>rst</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rst</a:t>
            </a:r>
            <a:r>
              <a:rPr lang="en-IN" sz="1600" dirty="0">
                <a:effectLst/>
                <a:latin typeface="Times New Roman" panose="02020603050405020304" pitchFamily="18" charset="0"/>
                <a:ea typeface="SimSun" panose="02010600030101010101" pitchFamily="2" charset="-122"/>
              </a:rPr>
              <a:t> = 1, clear every memory locations (RAM[0] to RAM[15]) to 0000.</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rst</a:t>
            </a:r>
            <a:r>
              <a:rPr lang="en-IN" sz="1600" dirty="0">
                <a:effectLst/>
                <a:latin typeface="Times New Roman" panose="02020603050405020304" pitchFamily="18" charset="0"/>
                <a:ea typeface="SimSun" panose="02010600030101010101" pitchFamily="2" charset="-122"/>
              </a:rPr>
              <a:t> = 0, proceed to original operation.</a:t>
            </a:r>
          </a:p>
          <a:p>
            <a:pPr algn="just">
              <a:buNone/>
            </a:pPr>
            <a:r>
              <a:rPr lang="en-IN" sz="1600" b="1" dirty="0">
                <a:effectLst/>
                <a:latin typeface="Times New Roman" panose="02020603050405020304" pitchFamily="18" charset="0"/>
                <a:ea typeface="SimSun" panose="02010600030101010101" pitchFamily="2" charset="-122"/>
              </a:rPr>
              <a:t>Step 2</a:t>
            </a:r>
            <a:r>
              <a:rPr lang="en-IN" sz="1600" dirty="0">
                <a:effectLst/>
                <a:latin typeface="Times New Roman" panose="02020603050405020304" pitchFamily="18" charset="0"/>
                <a:ea typeface="SimSun" panose="02010600030101010101" pitchFamily="2" charset="-122"/>
              </a:rPr>
              <a:t>: Check Chip Enable (</a:t>
            </a:r>
            <a:r>
              <a:rPr lang="en-IN" sz="1600" dirty="0" err="1">
                <a:effectLst/>
                <a:latin typeface="Times New Roman" panose="02020603050405020304" pitchFamily="18" charset="0"/>
                <a:ea typeface="SimSun" panose="02010600030101010101" pitchFamily="2" charset="-122"/>
              </a:rPr>
              <a:t>cen</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cen</a:t>
            </a:r>
            <a:r>
              <a:rPr lang="en-IN" sz="1600" dirty="0">
                <a:effectLst/>
                <a:latin typeface="Times New Roman" panose="02020603050405020304" pitchFamily="18" charset="0"/>
                <a:ea typeface="SimSun" panose="02010600030101010101" pitchFamily="2" charset="-122"/>
              </a:rPr>
              <a:t> = 0, if there is no operation (read/write) is performed.</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cen</a:t>
            </a:r>
            <a:r>
              <a:rPr lang="en-IN" sz="1600" dirty="0">
                <a:effectLst/>
                <a:latin typeface="Times New Roman" panose="02020603050405020304" pitchFamily="18" charset="0"/>
                <a:ea typeface="SimSun" panose="02010600030101010101" pitchFamily="2" charset="-122"/>
              </a:rPr>
              <a:t> = 1, proceed to the next step.</a:t>
            </a:r>
          </a:p>
          <a:p>
            <a:pPr algn="just">
              <a:buNone/>
            </a:pPr>
            <a:r>
              <a:rPr lang="en-IN" sz="1600" b="1" dirty="0">
                <a:effectLst/>
                <a:latin typeface="Times New Roman" panose="02020603050405020304" pitchFamily="18" charset="0"/>
                <a:ea typeface="SimSun" panose="02010600030101010101" pitchFamily="2" charset="-122"/>
              </a:rPr>
              <a:t>Step 3</a:t>
            </a:r>
            <a:r>
              <a:rPr lang="en-IN" sz="1600" dirty="0">
                <a:effectLst/>
                <a:latin typeface="Times New Roman" panose="02020603050405020304" pitchFamily="18" charset="0"/>
                <a:ea typeface="SimSun" panose="02010600030101010101" pitchFamily="2" charset="-122"/>
              </a:rPr>
              <a:t>: Determine Read or Write Mode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1, enter write mode (Step 4).</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0, enter read mode (Step 5).</a:t>
            </a:r>
          </a:p>
          <a:p>
            <a:pPr algn="just">
              <a:buNone/>
            </a:pPr>
            <a:r>
              <a:rPr lang="en-IN" sz="1600" b="1" dirty="0">
                <a:effectLst/>
                <a:latin typeface="Times New Roman" panose="02020603050405020304" pitchFamily="18" charset="0"/>
                <a:ea typeface="SimSun" panose="02010600030101010101" pitchFamily="2" charset="-122"/>
              </a:rPr>
              <a:t>Step 4</a:t>
            </a:r>
            <a:r>
              <a:rPr lang="en-IN" sz="1600" dirty="0">
                <a:effectLst/>
                <a:latin typeface="Times New Roman" panose="02020603050405020304" pitchFamily="18" charset="0"/>
                <a:ea typeface="SimSun" panose="02010600030101010101" pitchFamily="2" charset="-122"/>
              </a:rPr>
              <a:t>: Write Operation (if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1)</a:t>
            </a:r>
          </a:p>
          <a:p>
            <a:pPr algn="just">
              <a:buNone/>
            </a:pPr>
            <a:r>
              <a:rPr lang="en-IN" sz="1600" dirty="0">
                <a:effectLst/>
                <a:latin typeface="Times New Roman" panose="02020603050405020304" pitchFamily="18" charset="0"/>
                <a:ea typeface="SimSun" panose="02010600030101010101" pitchFamily="2" charset="-122"/>
              </a:rPr>
              <a:t>Check each bit of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[0]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][0]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[0].</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[1]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][1]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[1].</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[2]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][2]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[2].</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[3]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][3]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[3].</a:t>
            </a:r>
          </a:p>
          <a:p>
            <a:pPr algn="just">
              <a:buNone/>
            </a:pPr>
            <a:r>
              <a:rPr lang="en-IN" sz="1600" dirty="0">
                <a:effectLst/>
                <a:latin typeface="Times New Roman" panose="02020603050405020304" pitchFamily="18" charset="0"/>
                <a:ea typeface="SimSun" panose="02010600030101010101" pitchFamily="2" charset="-122"/>
              </a:rPr>
              <a:t>Any bit where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a:t>
            </a:r>
            <a:r>
              <a:rPr lang="en-IN" sz="1600" dirty="0" err="1">
                <a:effectLst/>
                <a:latin typeface="Times New Roman" panose="02020603050405020304" pitchFamily="18" charset="0"/>
                <a:ea typeface="SimSun" panose="02010600030101010101" pitchFamily="2" charset="-122"/>
              </a:rPr>
              <a:t>i</a:t>
            </a:r>
            <a:r>
              <a:rPr lang="en-IN" sz="1600" dirty="0">
                <a:effectLst/>
                <a:latin typeface="Times New Roman" panose="02020603050405020304" pitchFamily="18" charset="0"/>
                <a:ea typeface="SimSun" panose="02010600030101010101" pitchFamily="2" charset="-122"/>
              </a:rPr>
              <a:t>] = 0 remains unchanged.</a:t>
            </a:r>
          </a:p>
          <a:p>
            <a:pPr algn="just">
              <a:buNone/>
            </a:pPr>
            <a:r>
              <a:rPr lang="en-IN" sz="1600" b="1" dirty="0">
                <a:effectLst/>
                <a:latin typeface="Times New Roman" panose="02020603050405020304" pitchFamily="18" charset="0"/>
                <a:ea typeface="SimSun" panose="02010600030101010101" pitchFamily="2" charset="-122"/>
              </a:rPr>
              <a:t>Step 5</a:t>
            </a:r>
            <a:r>
              <a:rPr lang="en-IN" sz="1600" dirty="0">
                <a:effectLst/>
                <a:latin typeface="Times New Roman" panose="02020603050405020304" pitchFamily="18" charset="0"/>
                <a:ea typeface="SimSun" panose="02010600030101010101" pitchFamily="2" charset="-122"/>
              </a:rPr>
              <a:t>: Read Operation (if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0)</a:t>
            </a:r>
          </a:p>
          <a:p>
            <a:pPr algn="just">
              <a:buNone/>
            </a:pPr>
            <a:r>
              <a:rPr lang="en-IN" sz="1600" dirty="0">
                <a:effectLst/>
                <a:latin typeface="Times New Roman" panose="02020603050405020304" pitchFamily="18" charset="0"/>
                <a:ea typeface="SimSun" panose="02010600030101010101" pitchFamily="2" charset="-122"/>
              </a:rPr>
              <a:t>Read the data stored at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 and assign it to output q.</a:t>
            </a:r>
          </a:p>
          <a:p>
            <a:pPr algn="just">
              <a:buNone/>
            </a:pPr>
            <a:r>
              <a:rPr lang="en-IN" sz="1600" b="1" dirty="0">
                <a:effectLst/>
                <a:latin typeface="Times New Roman" panose="02020603050405020304" pitchFamily="18" charset="0"/>
                <a:ea typeface="SimSun" panose="02010600030101010101" pitchFamily="2" charset="-122"/>
              </a:rPr>
              <a:t>Step 6</a:t>
            </a:r>
            <a:r>
              <a:rPr lang="en-IN" sz="1600" dirty="0">
                <a:effectLst/>
                <a:latin typeface="Times New Roman" panose="02020603050405020304" pitchFamily="18" charset="0"/>
                <a:ea typeface="SimSun" panose="02010600030101010101" pitchFamily="2" charset="-122"/>
              </a:rPr>
              <a:t>: Wait for Next Clock Cycle</a:t>
            </a:r>
          </a:p>
          <a:p>
            <a:pPr algn="just"/>
            <a:r>
              <a:rPr lang="en-IN" sz="1600" dirty="0">
                <a:effectLst/>
                <a:latin typeface="Times New Roman" panose="02020603050405020304" pitchFamily="18" charset="0"/>
                <a:ea typeface="SimSun" panose="02010600030101010101" pitchFamily="2" charset="-122"/>
              </a:rPr>
              <a:t>The process repeats on every clock cycle.</a:t>
            </a:r>
          </a:p>
        </p:txBody>
      </p:sp>
    </p:spTree>
    <p:extLst>
      <p:ext uri="{BB962C8B-B14F-4D97-AF65-F5344CB8AC3E}">
        <p14:creationId xmlns:p14="http://schemas.microsoft.com/office/powerpoint/2010/main" val="149963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50832A-8027-E66E-D681-BC306C83DDCA}"/>
              </a:ext>
            </a:extLst>
          </p:cNvPr>
          <p:cNvSpPr txBox="1"/>
          <p:nvPr/>
        </p:nvSpPr>
        <p:spPr>
          <a:xfrm>
            <a:off x="294968" y="298396"/>
            <a:ext cx="6096000"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RESULTS AND DISCUSSION</a:t>
            </a:r>
            <a:endParaRPr lang="en-IN" sz="2000" dirty="0"/>
          </a:p>
        </p:txBody>
      </p:sp>
      <p:pic>
        <p:nvPicPr>
          <p:cNvPr id="4" name="Picture 3">
            <a:extLst>
              <a:ext uri="{FF2B5EF4-FFF2-40B4-BE49-F238E27FC236}">
                <a16:creationId xmlns:a16="http://schemas.microsoft.com/office/drawing/2014/main" id="{83D5805A-8BC6-2A66-E95A-1FA41278EDF8}"/>
              </a:ext>
            </a:extLst>
          </p:cNvPr>
          <p:cNvPicPr>
            <a:picLocks noChangeAspect="1"/>
          </p:cNvPicPr>
          <p:nvPr/>
        </p:nvPicPr>
        <p:blipFill>
          <a:blip r:embed="rId2"/>
          <a:stretch>
            <a:fillRect/>
          </a:stretch>
        </p:blipFill>
        <p:spPr>
          <a:xfrm>
            <a:off x="370060" y="1073968"/>
            <a:ext cx="5497522" cy="4710064"/>
          </a:xfrm>
          <a:prstGeom prst="rect">
            <a:avLst/>
          </a:prstGeom>
        </p:spPr>
      </p:pic>
      <p:sp>
        <p:nvSpPr>
          <p:cNvPr id="7" name="TextBox 6">
            <a:extLst>
              <a:ext uri="{FF2B5EF4-FFF2-40B4-BE49-F238E27FC236}">
                <a16:creationId xmlns:a16="http://schemas.microsoft.com/office/drawing/2014/main" id="{3BBE6ED9-C6F5-578D-F7A3-F9C62D5025C3}"/>
              </a:ext>
            </a:extLst>
          </p:cNvPr>
          <p:cNvSpPr txBox="1"/>
          <p:nvPr/>
        </p:nvSpPr>
        <p:spPr>
          <a:xfrm>
            <a:off x="5997677" y="2399414"/>
            <a:ext cx="5824263" cy="2292935"/>
          </a:xfrm>
          <a:prstGeom prst="rect">
            <a:avLst/>
          </a:prstGeom>
          <a:noFill/>
        </p:spPr>
        <p:txBody>
          <a:bodyPr wrap="square">
            <a:spAutoFit/>
          </a:bodyPr>
          <a:lstStyle/>
          <a:p>
            <a:pPr indent="182880" algn="l">
              <a:lnSpc>
                <a:spcPct val="95000"/>
              </a:lnSpc>
              <a:spcAft>
                <a:spcPts val="600"/>
              </a:spcAft>
              <a:buNone/>
              <a:tabLst>
                <a:tab pos="182880" algn="l"/>
              </a:tabLst>
            </a:pPr>
            <a:r>
              <a:rPr lang="x-none" sz="2000" spc="-5" dirty="0">
                <a:effectLst/>
                <a:latin typeface="Times New Roman" panose="02020603050405020304" pitchFamily="18" charset="0"/>
                <a:ea typeface="SimSun" panose="02010600030101010101" pitchFamily="2" charset="-122"/>
              </a:rPr>
              <a:t> (a.) when Clk=1 and Write =1,Cen=1 and rst=0 then the data_in=0010 is in written in the Ram in the assigned location addr_in=0000</a:t>
            </a:r>
            <a:endParaRPr lang="en-IN" sz="2000" spc="-5" dirty="0">
              <a:effectLst/>
              <a:latin typeface="Times New Roman" panose="02020603050405020304" pitchFamily="18" charset="0"/>
              <a:ea typeface="SimSun" panose="02010600030101010101" pitchFamily="2" charset="-122"/>
            </a:endParaRPr>
          </a:p>
          <a:p>
            <a:pPr indent="182880" algn="just">
              <a:lnSpc>
                <a:spcPct val="95000"/>
              </a:lnSpc>
              <a:spcAft>
                <a:spcPts val="600"/>
              </a:spcAft>
              <a:buNone/>
              <a:tabLst>
                <a:tab pos="182880" algn="l"/>
              </a:tabLst>
            </a:pPr>
            <a:r>
              <a:rPr lang="x-none" sz="2000" spc="-5" dirty="0">
                <a:effectLst/>
                <a:latin typeface="Times New Roman" panose="02020603050405020304" pitchFamily="18" charset="0"/>
                <a:ea typeface="SimSun" panose="02010600030101010101" pitchFamily="2" charset="-122"/>
              </a:rPr>
              <a:t>(b.)  Write Operation in different address location.</a:t>
            </a:r>
            <a:endParaRPr lang="en-IN" sz="2000" spc="-5" dirty="0">
              <a:effectLst/>
              <a:latin typeface="Times New Roman" panose="02020603050405020304" pitchFamily="18" charset="0"/>
              <a:ea typeface="SimSun" panose="02010600030101010101" pitchFamily="2" charset="-122"/>
            </a:endParaRPr>
          </a:p>
          <a:p>
            <a:pPr indent="182880" algn="just">
              <a:lnSpc>
                <a:spcPct val="95000"/>
              </a:lnSpc>
              <a:spcAft>
                <a:spcPts val="600"/>
              </a:spcAft>
              <a:tabLst>
                <a:tab pos="182880" algn="l"/>
              </a:tabLst>
            </a:pPr>
            <a:r>
              <a:rPr lang="x-none" sz="2000" spc="-5" dirty="0">
                <a:effectLst/>
                <a:latin typeface="Times New Roman" panose="02020603050405020304" pitchFamily="18" charset="0"/>
                <a:ea typeface="SimSun" panose="02010600030101010101" pitchFamily="2" charset="-122"/>
              </a:rPr>
              <a:t>when Clk=1 and Write =1,Cen=1 and rst=0 then the data_in=0010 is in written in the Ram in the assigned location addr_in=0010[1].</a:t>
            </a:r>
            <a:endParaRPr lang="en-IN" sz="2000" spc="-5" dirty="0">
              <a:effectLst/>
              <a:latin typeface="Times New Roman" panose="02020603050405020304" pitchFamily="18" charset="0"/>
              <a:ea typeface="SimSun" panose="02010600030101010101" pitchFamily="2" charset="-122"/>
            </a:endParaRPr>
          </a:p>
        </p:txBody>
      </p:sp>
      <p:sp>
        <p:nvSpPr>
          <p:cNvPr id="9" name="Rectangle 8">
            <a:extLst>
              <a:ext uri="{FF2B5EF4-FFF2-40B4-BE49-F238E27FC236}">
                <a16:creationId xmlns:a16="http://schemas.microsoft.com/office/drawing/2014/main" id="{5251D46E-F185-A621-C278-ABAB165CDF1C}"/>
              </a:ext>
            </a:extLst>
          </p:cNvPr>
          <p:cNvSpPr/>
          <p:nvPr/>
        </p:nvSpPr>
        <p:spPr>
          <a:xfrm>
            <a:off x="3342968" y="3146323"/>
            <a:ext cx="1376516" cy="282677"/>
          </a:xfrm>
          <a:prstGeom prst="rect">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D76AA18-9E5B-2616-4876-67FE71C7B549}"/>
              </a:ext>
            </a:extLst>
          </p:cNvPr>
          <p:cNvSpPr/>
          <p:nvPr/>
        </p:nvSpPr>
        <p:spPr>
          <a:xfrm>
            <a:off x="2807110" y="5501355"/>
            <a:ext cx="1376516" cy="282677"/>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46C3A72-2D1E-E636-082C-FB96867C2A98}"/>
              </a:ext>
            </a:extLst>
          </p:cNvPr>
          <p:cNvSpPr txBox="1"/>
          <p:nvPr/>
        </p:nvSpPr>
        <p:spPr>
          <a:xfrm>
            <a:off x="-98323" y="5862490"/>
            <a:ext cx="6096000" cy="297004"/>
          </a:xfrm>
          <a:prstGeom prst="rect">
            <a:avLst/>
          </a:prstGeom>
          <a:noFill/>
        </p:spPr>
        <p:txBody>
          <a:bodyPr wrap="square">
            <a:spAutoFit/>
          </a:bodyPr>
          <a:lstStyle/>
          <a:p>
            <a:pPr indent="182880" algn="ctr">
              <a:lnSpc>
                <a:spcPct val="95000"/>
              </a:lnSpc>
              <a:spcAft>
                <a:spcPts val="600"/>
              </a:spcAft>
              <a:tabLst>
                <a:tab pos="182880" algn="l"/>
              </a:tabLst>
            </a:pPr>
            <a:r>
              <a:rPr lang="x-none" sz="1400" spc="-5" dirty="0">
                <a:effectLst/>
                <a:latin typeface="Times New Roman" panose="02020603050405020304" pitchFamily="18" charset="0"/>
                <a:ea typeface="SimSun" panose="02010600030101010101" pitchFamily="2" charset="-122"/>
              </a:rPr>
              <a:t>Fig</a:t>
            </a:r>
            <a:r>
              <a:rPr lang="en-US" sz="1400" spc="-5" dirty="0">
                <a:effectLst/>
                <a:latin typeface="Times New Roman" panose="02020603050405020304" pitchFamily="18" charset="0"/>
                <a:ea typeface="SimSun" panose="02010600030101010101" pitchFamily="2" charset="-122"/>
              </a:rPr>
              <a:t>. </a:t>
            </a:r>
            <a:r>
              <a:rPr lang="x-none" sz="1400" spc="-5" dirty="0">
                <a:effectLst/>
                <a:latin typeface="Times New Roman" panose="02020603050405020304" pitchFamily="18" charset="0"/>
                <a:ea typeface="SimSun" panose="02010600030101010101" pitchFamily="2" charset="-122"/>
              </a:rPr>
              <a:t>Write operation byte enable RAM.</a:t>
            </a:r>
            <a:endParaRPr lang="en-IN" sz="14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3613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1B4D33-85A4-B30C-7039-509B44B1552F}"/>
              </a:ext>
            </a:extLst>
          </p:cNvPr>
          <p:cNvPicPr>
            <a:picLocks noChangeAspect="1"/>
          </p:cNvPicPr>
          <p:nvPr/>
        </p:nvPicPr>
        <p:blipFill>
          <a:blip r:embed="rId2"/>
          <a:stretch>
            <a:fillRect/>
          </a:stretch>
        </p:blipFill>
        <p:spPr>
          <a:xfrm>
            <a:off x="192628" y="663330"/>
            <a:ext cx="6513941" cy="4636257"/>
          </a:xfrm>
          <a:prstGeom prst="rect">
            <a:avLst/>
          </a:prstGeom>
        </p:spPr>
      </p:pic>
      <p:sp>
        <p:nvSpPr>
          <p:cNvPr id="4" name="TextBox 3">
            <a:extLst>
              <a:ext uri="{FF2B5EF4-FFF2-40B4-BE49-F238E27FC236}">
                <a16:creationId xmlns:a16="http://schemas.microsoft.com/office/drawing/2014/main" id="{659A3C48-AE14-62E6-1738-1877C8270F1D}"/>
              </a:ext>
            </a:extLst>
          </p:cNvPr>
          <p:cNvSpPr txBox="1"/>
          <p:nvPr/>
        </p:nvSpPr>
        <p:spPr>
          <a:xfrm>
            <a:off x="6632693" y="1372556"/>
            <a:ext cx="5366679" cy="3217804"/>
          </a:xfrm>
          <a:prstGeom prst="rect">
            <a:avLst/>
          </a:prstGeom>
          <a:noFill/>
        </p:spPr>
        <p:txBody>
          <a:bodyPr wrap="square">
            <a:spAutoFit/>
          </a:bodyPr>
          <a:lstStyle/>
          <a:p>
            <a:pPr marL="228600" indent="182880" algn="just">
              <a:lnSpc>
                <a:spcPct val="95000"/>
              </a:lnSpc>
              <a:spcAft>
                <a:spcPts val="600"/>
              </a:spcAft>
              <a:buNone/>
              <a:tabLst>
                <a:tab pos="182880" algn="l"/>
              </a:tabLst>
            </a:pPr>
            <a:r>
              <a:rPr lang="x-none" sz="1800" spc="-5" dirty="0">
                <a:effectLst/>
                <a:latin typeface="Times New Roman" panose="02020603050405020304" pitchFamily="18" charset="0"/>
                <a:ea typeface="SimSun" panose="02010600030101010101" pitchFamily="2" charset="-122"/>
              </a:rPr>
              <a:t>(a.) Read Operation.</a:t>
            </a:r>
            <a:endParaRPr lang="en-IN" sz="1800" spc="-5" dirty="0">
              <a:effectLst/>
              <a:latin typeface="Times New Roman" panose="02020603050405020304" pitchFamily="18" charset="0"/>
              <a:ea typeface="SimSun" panose="02010600030101010101" pitchFamily="2" charset="-122"/>
            </a:endParaRPr>
          </a:p>
          <a:p>
            <a:pPr marL="457200" indent="182880" algn="just">
              <a:lnSpc>
                <a:spcPct val="95000"/>
              </a:lnSpc>
              <a:spcAft>
                <a:spcPts val="600"/>
              </a:spcAft>
              <a:buNone/>
              <a:tabLst>
                <a:tab pos="182880" algn="l"/>
              </a:tabLst>
            </a:pPr>
            <a:r>
              <a:rPr lang="x-none" sz="1800" spc="-5" dirty="0">
                <a:effectLst/>
                <a:latin typeface="Times New Roman" panose="02020603050405020304" pitchFamily="18" charset="0"/>
                <a:ea typeface="SimSun" panose="02010600030101010101" pitchFamily="2" charset="-122"/>
              </a:rPr>
              <a:t>when Clk=1 and Write =0,Cen=1 and rst=0 then the data_in=0011 is read by the Ram and remain unchanged at assigned location addr_in=0001.As shown in the above Fig 6.</a:t>
            </a:r>
            <a:endParaRPr lang="en-IN" sz="1800" spc="-5" dirty="0">
              <a:effectLst/>
              <a:latin typeface="Times New Roman" panose="02020603050405020304" pitchFamily="18" charset="0"/>
              <a:ea typeface="SimSun" panose="02010600030101010101" pitchFamily="2" charset="-122"/>
            </a:endParaRPr>
          </a:p>
          <a:p>
            <a:pPr indent="182880" algn="just">
              <a:lnSpc>
                <a:spcPct val="95000"/>
              </a:lnSpc>
              <a:spcAft>
                <a:spcPts val="600"/>
              </a:spcAft>
              <a:buNone/>
              <a:tabLst>
                <a:tab pos="182880" algn="l"/>
              </a:tabLst>
            </a:pPr>
            <a:r>
              <a:rPr lang="en-US" sz="1800" spc="-5" dirty="0">
                <a:latin typeface="Times New Roman" panose="02020603050405020304" pitchFamily="18" charset="0"/>
                <a:ea typeface="SimSun" panose="02010600030101010101" pitchFamily="2" charset="-122"/>
              </a:rPr>
              <a:t>   </a:t>
            </a:r>
            <a:r>
              <a:rPr lang="x-none" sz="1800" spc="-5" dirty="0">
                <a:effectLst/>
                <a:latin typeface="Times New Roman" panose="02020603050405020304" pitchFamily="18" charset="0"/>
                <a:ea typeface="SimSun" panose="02010600030101010101" pitchFamily="2" charset="-122"/>
              </a:rPr>
              <a:t>(b.) Reset Operation.</a:t>
            </a:r>
            <a:endParaRPr lang="en-IN" sz="1800" spc="-5" dirty="0">
              <a:effectLst/>
              <a:latin typeface="Times New Roman" panose="02020603050405020304" pitchFamily="18" charset="0"/>
              <a:ea typeface="SimSun" panose="02010600030101010101" pitchFamily="2" charset="-122"/>
            </a:endParaRPr>
          </a:p>
          <a:p>
            <a:pPr marL="457200" indent="182880" algn="just">
              <a:lnSpc>
                <a:spcPct val="95000"/>
              </a:lnSpc>
              <a:spcAft>
                <a:spcPts val="600"/>
              </a:spcAft>
              <a:tabLst>
                <a:tab pos="182880" algn="l"/>
              </a:tabLst>
            </a:pPr>
            <a:r>
              <a:rPr lang="x-none" sz="1800" spc="-5" dirty="0">
                <a:effectLst/>
                <a:latin typeface="Times New Roman" panose="02020603050405020304" pitchFamily="18" charset="0"/>
                <a:ea typeface="SimSun" panose="02010600030101010101" pitchFamily="2" charset="-122"/>
              </a:rPr>
              <a:t>when Clk=1 and Write =1,Cen=1 and </a:t>
            </a:r>
            <a:r>
              <a:rPr lang="x-none" sz="1800" b="1" spc="-5" dirty="0">
                <a:effectLst/>
                <a:latin typeface="Times New Roman" panose="02020603050405020304" pitchFamily="18" charset="0"/>
                <a:ea typeface="SimSun" panose="02010600030101010101" pitchFamily="2" charset="-122"/>
              </a:rPr>
              <a:t>rst=1</a:t>
            </a:r>
            <a:r>
              <a:rPr lang="x-none" sz="1800" spc="-5" dirty="0">
                <a:effectLst/>
                <a:latin typeface="Times New Roman" panose="02020603050405020304" pitchFamily="18" charset="0"/>
                <a:ea typeface="SimSun" panose="02010600030101010101" pitchFamily="2" charset="-122"/>
              </a:rPr>
              <a:t> then the data_in=0010 is in written in the Ram in the assigned location addr_in=0010[1]. All the data_in in the Ram becomes ‘0000’. As shown in the above Fig 6.</a:t>
            </a:r>
            <a:endParaRPr lang="en-IN" sz="1800" spc="-5" dirty="0">
              <a:effectLst/>
              <a:latin typeface="Times New Roman" panose="02020603050405020304" pitchFamily="18" charset="0"/>
              <a:ea typeface="SimSun" panose="02010600030101010101" pitchFamily="2" charset="-122"/>
            </a:endParaRPr>
          </a:p>
        </p:txBody>
      </p:sp>
      <p:sp>
        <p:nvSpPr>
          <p:cNvPr id="6" name="TextBox 5">
            <a:extLst>
              <a:ext uri="{FF2B5EF4-FFF2-40B4-BE49-F238E27FC236}">
                <a16:creationId xmlns:a16="http://schemas.microsoft.com/office/drawing/2014/main" id="{ACF8BBC3-D384-04FE-8F12-2757E83B51E6}"/>
              </a:ext>
            </a:extLst>
          </p:cNvPr>
          <p:cNvSpPr txBox="1"/>
          <p:nvPr/>
        </p:nvSpPr>
        <p:spPr>
          <a:xfrm>
            <a:off x="98323" y="5299587"/>
            <a:ext cx="6096000" cy="297004"/>
          </a:xfrm>
          <a:prstGeom prst="rect">
            <a:avLst/>
          </a:prstGeom>
          <a:noFill/>
        </p:spPr>
        <p:txBody>
          <a:bodyPr wrap="square">
            <a:spAutoFit/>
          </a:bodyPr>
          <a:lstStyle/>
          <a:p>
            <a:pPr indent="182880" algn="ctr">
              <a:lnSpc>
                <a:spcPct val="95000"/>
              </a:lnSpc>
              <a:spcAft>
                <a:spcPts val="600"/>
              </a:spcAft>
              <a:tabLst>
                <a:tab pos="182880" algn="l"/>
              </a:tabLst>
            </a:pPr>
            <a:r>
              <a:rPr lang="x-none" sz="1400" spc="-5" dirty="0">
                <a:effectLst/>
                <a:latin typeface="Times New Roman" panose="02020603050405020304" pitchFamily="18" charset="0"/>
                <a:ea typeface="SimSun" panose="02010600030101010101" pitchFamily="2" charset="-122"/>
              </a:rPr>
              <a:t>Fig .Read and Reset Operation Byte_Enable_RAM.</a:t>
            </a:r>
            <a:endParaRPr lang="en-IN" sz="14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47604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3220AF-2C6A-44EC-1D54-FF23EAF7CEC4}"/>
              </a:ext>
            </a:extLst>
          </p:cNvPr>
          <p:cNvSpPr txBox="1"/>
          <p:nvPr/>
        </p:nvSpPr>
        <p:spPr>
          <a:xfrm>
            <a:off x="3048000" y="133784"/>
            <a:ext cx="6096000"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FPGA IMPLEMENTATION RESULTS</a:t>
            </a:r>
            <a:r>
              <a:rPr lang="en-US" sz="1400" b="1" dirty="0">
                <a:effectLst/>
                <a:latin typeface="Times New Roman" panose="02020603050405020304" pitchFamily="18" charset="0"/>
                <a:ea typeface="SimSun" panose="02010600030101010101" pitchFamily="2" charset="-122"/>
              </a:rPr>
              <a:t>.</a:t>
            </a:r>
            <a:endParaRPr lang="en-IN" dirty="0"/>
          </a:p>
        </p:txBody>
      </p:sp>
      <p:pic>
        <p:nvPicPr>
          <p:cNvPr id="5" name="Picture 4">
            <a:extLst>
              <a:ext uri="{FF2B5EF4-FFF2-40B4-BE49-F238E27FC236}">
                <a16:creationId xmlns:a16="http://schemas.microsoft.com/office/drawing/2014/main" id="{AD1C9E93-E84D-C8EB-6F68-E208095A2E5E}"/>
              </a:ext>
            </a:extLst>
          </p:cNvPr>
          <p:cNvPicPr>
            <a:picLocks noChangeAspect="1"/>
          </p:cNvPicPr>
          <p:nvPr/>
        </p:nvPicPr>
        <p:blipFill rotWithShape="1">
          <a:blip r:embed="rId2"/>
          <a:srcRect l="9864" t="1207"/>
          <a:stretch/>
        </p:blipFill>
        <p:spPr bwMode="auto">
          <a:xfrm>
            <a:off x="538317" y="1317107"/>
            <a:ext cx="4716610" cy="42237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59BE61B-7D1F-3015-88EF-8FA04FF834AC}"/>
              </a:ext>
            </a:extLst>
          </p:cNvPr>
          <p:cNvSpPr txBox="1"/>
          <p:nvPr/>
        </p:nvSpPr>
        <p:spPr>
          <a:xfrm>
            <a:off x="5633883" y="1199626"/>
            <a:ext cx="6096000" cy="5324535"/>
          </a:xfrm>
          <a:prstGeom prst="rect">
            <a:avLst/>
          </a:prstGeom>
          <a:noFill/>
        </p:spPr>
        <p:txBody>
          <a:bodyPr wrap="square">
            <a:spAutoFit/>
          </a:bodyPr>
          <a:lstStyle/>
          <a:p>
            <a:pPr algn="just">
              <a:buNone/>
            </a:pPr>
            <a:r>
              <a:rPr lang="en-IN" sz="2000" b="1" dirty="0">
                <a:effectLst/>
                <a:latin typeface="Times New Roman" panose="02020603050405020304" pitchFamily="18" charset="0"/>
                <a:ea typeface="SimSun" panose="02010600030101010101" pitchFamily="2" charset="-122"/>
              </a:rPr>
              <a:t>Step 1</a:t>
            </a:r>
            <a:r>
              <a:rPr lang="en-IN" sz="2000" dirty="0">
                <a:effectLst/>
                <a:latin typeface="Times New Roman" panose="02020603050405020304" pitchFamily="18" charset="0"/>
                <a:ea typeface="SimSun" panose="02010600030101010101" pitchFamily="2" charset="-122"/>
              </a:rPr>
              <a:t>: Check Reset (</a:t>
            </a:r>
            <a:r>
              <a:rPr lang="en-IN" sz="2000" dirty="0" err="1">
                <a:effectLst/>
                <a:latin typeface="Times New Roman" panose="02020603050405020304" pitchFamily="18" charset="0"/>
                <a:ea typeface="SimSun" panose="02010600030101010101" pitchFamily="2" charset="-122"/>
              </a:rPr>
              <a:t>rst</a:t>
            </a:r>
            <a:r>
              <a:rPr lang="en-IN" sz="2000" dirty="0">
                <a:effectLst/>
                <a:latin typeface="Times New Roman" panose="02020603050405020304" pitchFamily="18" charset="0"/>
                <a:ea typeface="SimSun" panose="02010600030101010101" pitchFamily="2" charset="-122"/>
              </a:rPr>
              <a:t>)</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rst</a:t>
            </a:r>
            <a:r>
              <a:rPr lang="en-IN" sz="2000" dirty="0">
                <a:effectLst/>
                <a:latin typeface="Times New Roman" panose="02020603050405020304" pitchFamily="18" charset="0"/>
                <a:ea typeface="SimSun" panose="02010600030101010101" pitchFamily="2" charset="-122"/>
              </a:rPr>
              <a:t> =1, clear all memory locations (ram[0] to ram[15]) to 0000.</a:t>
            </a:r>
          </a:p>
          <a:p>
            <a:pPr algn="just">
              <a:buNone/>
            </a:pPr>
            <a:r>
              <a:rPr lang="en-IN" sz="2000" dirty="0">
                <a:effectLst/>
                <a:latin typeface="Times New Roman" panose="02020603050405020304" pitchFamily="18" charset="0"/>
                <a:ea typeface="SimSun" panose="02010600030101010101" pitchFamily="2" charset="-122"/>
              </a:rPr>
              <a:t>Set </a:t>
            </a:r>
            <a:r>
              <a:rPr lang="en-IN" sz="2000" dirty="0" err="1">
                <a:effectLst/>
                <a:latin typeface="Times New Roman" panose="02020603050405020304" pitchFamily="18" charset="0"/>
                <a:ea typeface="SimSun" panose="02010600030101010101" pitchFamily="2" charset="-122"/>
              </a:rPr>
              <a:t>rst</a:t>
            </a:r>
            <a:r>
              <a:rPr lang="en-IN" sz="2000" dirty="0">
                <a:effectLst/>
                <a:latin typeface="Times New Roman" panose="02020603050405020304" pitchFamily="18" charset="0"/>
                <a:ea typeface="SimSun" panose="02010600030101010101" pitchFamily="2" charset="-122"/>
              </a:rPr>
              <a:t> = 0, proceed to normal operation.</a:t>
            </a:r>
          </a:p>
          <a:p>
            <a:pPr algn="just">
              <a:buNone/>
            </a:pPr>
            <a:r>
              <a:rPr lang="en-IN" sz="2000" b="1" dirty="0">
                <a:effectLst/>
                <a:latin typeface="Times New Roman" panose="02020603050405020304" pitchFamily="18" charset="0"/>
                <a:ea typeface="SimSun" panose="02010600030101010101" pitchFamily="2" charset="-122"/>
              </a:rPr>
              <a:t>Step 2</a:t>
            </a:r>
            <a:r>
              <a:rPr lang="en-IN" sz="2000" dirty="0">
                <a:effectLst/>
                <a:latin typeface="Times New Roman" panose="02020603050405020304" pitchFamily="18" charset="0"/>
                <a:ea typeface="SimSun" panose="02010600030101010101" pitchFamily="2" charset="-122"/>
              </a:rPr>
              <a:t>: Check Chip Enable (</a:t>
            </a:r>
            <a:r>
              <a:rPr lang="en-IN" sz="2000" dirty="0" err="1">
                <a:effectLst/>
                <a:latin typeface="Times New Roman" panose="02020603050405020304" pitchFamily="18" charset="0"/>
                <a:ea typeface="SimSun" panose="02010600030101010101" pitchFamily="2" charset="-122"/>
              </a:rPr>
              <a:t>cen</a:t>
            </a:r>
            <a:r>
              <a:rPr lang="en-IN" sz="2000" dirty="0">
                <a:effectLst/>
                <a:latin typeface="Times New Roman" panose="02020603050405020304" pitchFamily="18" charset="0"/>
                <a:ea typeface="SimSun" panose="02010600030101010101" pitchFamily="2" charset="-122"/>
              </a:rPr>
              <a:t>)</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cen</a:t>
            </a:r>
            <a:r>
              <a:rPr lang="en-IN" sz="2000" dirty="0">
                <a:effectLst/>
                <a:latin typeface="Times New Roman" panose="02020603050405020304" pitchFamily="18" charset="0"/>
                <a:ea typeface="SimSun" panose="02010600030101010101" pitchFamily="2" charset="-122"/>
              </a:rPr>
              <a:t> = 1.</a:t>
            </a:r>
          </a:p>
          <a:p>
            <a:pPr algn="just">
              <a:buNone/>
            </a:pPr>
            <a:r>
              <a:rPr lang="en-IN" sz="2000" b="1" dirty="0">
                <a:effectLst/>
                <a:latin typeface="Times New Roman" panose="02020603050405020304" pitchFamily="18" charset="0"/>
                <a:ea typeface="SimSun" panose="02010600030101010101" pitchFamily="2" charset="-122"/>
              </a:rPr>
              <a:t>Step 3</a:t>
            </a:r>
            <a:r>
              <a:rPr lang="en-IN" sz="2000" dirty="0">
                <a:effectLst/>
                <a:latin typeface="Times New Roman" panose="02020603050405020304" pitchFamily="18" charset="0"/>
                <a:ea typeface="SimSun" panose="02010600030101010101" pitchFamily="2" charset="-122"/>
              </a:rPr>
              <a:t>: Determine Read or Write Mode (</a:t>
            </a:r>
            <a:r>
              <a:rPr lang="en-IN" sz="2000" dirty="0" err="1">
                <a:effectLst/>
                <a:latin typeface="Times New Roman" panose="02020603050405020304" pitchFamily="18" charset="0"/>
                <a:ea typeface="SimSun" panose="02010600030101010101" pitchFamily="2" charset="-122"/>
              </a:rPr>
              <a:t>wr</a:t>
            </a:r>
            <a:r>
              <a:rPr lang="en-IN" sz="2000" dirty="0">
                <a:effectLst/>
                <a:latin typeface="Times New Roman" panose="02020603050405020304" pitchFamily="18" charset="0"/>
                <a:ea typeface="SimSun" panose="02010600030101010101" pitchFamily="2" charset="-122"/>
              </a:rPr>
              <a:t>)</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wr</a:t>
            </a:r>
            <a:r>
              <a:rPr lang="en-IN" sz="2000" dirty="0">
                <a:effectLst/>
                <a:latin typeface="Times New Roman" panose="02020603050405020304" pitchFamily="18" charset="0"/>
                <a:ea typeface="SimSun" panose="02010600030101010101" pitchFamily="2" charset="-122"/>
              </a:rPr>
              <a:t> = 1, enter write mode (Step 4).</a:t>
            </a:r>
          </a:p>
          <a:p>
            <a:pPr algn="just">
              <a:buNone/>
            </a:pPr>
            <a:r>
              <a:rPr lang="en-IN" sz="2000" b="1" dirty="0">
                <a:effectLst/>
                <a:latin typeface="Times New Roman" panose="02020603050405020304" pitchFamily="18" charset="0"/>
                <a:ea typeface="SimSun" panose="02010600030101010101" pitchFamily="2" charset="-122"/>
              </a:rPr>
              <a:t>Step 4</a:t>
            </a:r>
            <a:r>
              <a:rPr lang="en-IN" sz="2000" dirty="0">
                <a:effectLst/>
                <a:latin typeface="Times New Roman" panose="02020603050405020304" pitchFamily="18" charset="0"/>
                <a:ea typeface="SimSun" panose="02010600030101010101" pitchFamily="2" charset="-122"/>
              </a:rPr>
              <a:t>: Write Operation (if </a:t>
            </a:r>
            <a:r>
              <a:rPr lang="en-IN" sz="2000" dirty="0" err="1">
                <a:effectLst/>
                <a:latin typeface="Times New Roman" panose="02020603050405020304" pitchFamily="18" charset="0"/>
                <a:ea typeface="SimSun" panose="02010600030101010101" pitchFamily="2" charset="-122"/>
              </a:rPr>
              <a:t>wr</a:t>
            </a:r>
            <a:r>
              <a:rPr lang="en-IN" sz="2000" dirty="0">
                <a:effectLst/>
                <a:latin typeface="Times New Roman" panose="02020603050405020304" pitchFamily="18" charset="0"/>
                <a:ea typeface="SimSun" panose="02010600030101010101" pitchFamily="2" charset="-122"/>
              </a:rPr>
              <a:t> = 1)</a:t>
            </a:r>
          </a:p>
          <a:p>
            <a:pPr algn="just">
              <a:buNone/>
            </a:pPr>
            <a:r>
              <a:rPr lang="en-IN" sz="2000" dirty="0">
                <a:effectLst/>
                <a:latin typeface="Times New Roman" panose="02020603050405020304" pitchFamily="18" charset="0"/>
                <a:ea typeface="SimSun" panose="02010600030101010101" pitchFamily="2" charset="-122"/>
              </a:rPr>
              <a:t>Check each bit of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[0] = 1, update ram[</a:t>
            </a:r>
            <a:r>
              <a:rPr lang="en-IN" sz="2000" dirty="0" err="1">
                <a:effectLst/>
                <a:latin typeface="Times New Roman" panose="02020603050405020304" pitchFamily="18" charset="0"/>
                <a:ea typeface="SimSun" panose="02010600030101010101" pitchFamily="2" charset="-122"/>
              </a:rPr>
              <a:t>addr_in</a:t>
            </a:r>
            <a:r>
              <a:rPr lang="en-IN" sz="2000" dirty="0">
                <a:effectLst/>
                <a:latin typeface="Times New Roman" panose="02020603050405020304" pitchFamily="18" charset="0"/>
                <a:ea typeface="SimSun" panose="02010600030101010101" pitchFamily="2" charset="-122"/>
              </a:rPr>
              <a:t>][0] with </a:t>
            </a:r>
            <a:r>
              <a:rPr lang="en-IN" sz="2000" dirty="0" err="1">
                <a:effectLst/>
                <a:latin typeface="Times New Roman" panose="02020603050405020304" pitchFamily="18" charset="0"/>
                <a:ea typeface="SimSun" panose="02010600030101010101" pitchFamily="2" charset="-122"/>
              </a:rPr>
              <a:t>data_in</a:t>
            </a:r>
            <a:r>
              <a:rPr lang="en-IN" sz="2000" dirty="0">
                <a:effectLst/>
                <a:latin typeface="Times New Roman" panose="02020603050405020304" pitchFamily="18" charset="0"/>
                <a:ea typeface="SimSun" panose="02010600030101010101" pitchFamily="2" charset="-122"/>
              </a:rPr>
              <a:t>[0].</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[1] = 1, update ram[</a:t>
            </a:r>
            <a:r>
              <a:rPr lang="en-IN" sz="2000" dirty="0" err="1">
                <a:effectLst/>
                <a:latin typeface="Times New Roman" panose="02020603050405020304" pitchFamily="18" charset="0"/>
                <a:ea typeface="SimSun" panose="02010600030101010101" pitchFamily="2" charset="-122"/>
              </a:rPr>
              <a:t>addr_in</a:t>
            </a:r>
            <a:r>
              <a:rPr lang="en-IN" sz="2000" dirty="0">
                <a:effectLst/>
                <a:latin typeface="Times New Roman" panose="02020603050405020304" pitchFamily="18" charset="0"/>
                <a:ea typeface="SimSun" panose="02010600030101010101" pitchFamily="2" charset="-122"/>
              </a:rPr>
              <a:t>][1] with </a:t>
            </a:r>
            <a:r>
              <a:rPr lang="en-IN" sz="2000" dirty="0" err="1">
                <a:effectLst/>
                <a:latin typeface="Times New Roman" panose="02020603050405020304" pitchFamily="18" charset="0"/>
                <a:ea typeface="SimSun" panose="02010600030101010101" pitchFamily="2" charset="-122"/>
              </a:rPr>
              <a:t>data_in</a:t>
            </a:r>
            <a:r>
              <a:rPr lang="en-IN" sz="2000" dirty="0">
                <a:effectLst/>
                <a:latin typeface="Times New Roman" panose="02020603050405020304" pitchFamily="18" charset="0"/>
                <a:ea typeface="SimSun" panose="02010600030101010101" pitchFamily="2" charset="-122"/>
              </a:rPr>
              <a:t>[1].</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[2] = 1, update ram[</a:t>
            </a:r>
            <a:r>
              <a:rPr lang="en-IN" sz="2000" dirty="0" err="1">
                <a:effectLst/>
                <a:latin typeface="Times New Roman" panose="02020603050405020304" pitchFamily="18" charset="0"/>
                <a:ea typeface="SimSun" panose="02010600030101010101" pitchFamily="2" charset="-122"/>
              </a:rPr>
              <a:t>addr_in</a:t>
            </a:r>
            <a:r>
              <a:rPr lang="en-IN" sz="2000" dirty="0">
                <a:effectLst/>
                <a:latin typeface="Times New Roman" panose="02020603050405020304" pitchFamily="18" charset="0"/>
                <a:ea typeface="SimSun" panose="02010600030101010101" pitchFamily="2" charset="-122"/>
              </a:rPr>
              <a:t>][2] with </a:t>
            </a:r>
            <a:r>
              <a:rPr lang="en-IN" sz="2000" dirty="0" err="1">
                <a:effectLst/>
                <a:latin typeface="Times New Roman" panose="02020603050405020304" pitchFamily="18" charset="0"/>
                <a:ea typeface="SimSun" panose="02010600030101010101" pitchFamily="2" charset="-122"/>
              </a:rPr>
              <a:t>data_in</a:t>
            </a:r>
            <a:r>
              <a:rPr lang="en-IN" sz="2000" dirty="0">
                <a:effectLst/>
                <a:latin typeface="Times New Roman" panose="02020603050405020304" pitchFamily="18" charset="0"/>
                <a:ea typeface="SimSun" panose="02010600030101010101" pitchFamily="2" charset="-122"/>
              </a:rPr>
              <a:t>[2].</a:t>
            </a:r>
          </a:p>
          <a:p>
            <a:pPr algn="just">
              <a:buNone/>
            </a:pPr>
            <a:r>
              <a:rPr lang="en-IN" sz="2000" dirty="0">
                <a:effectLst/>
                <a:latin typeface="Times New Roman" panose="02020603050405020304" pitchFamily="18" charset="0"/>
                <a:ea typeface="SimSun" panose="02010600030101010101" pitchFamily="2" charset="-122"/>
              </a:rPr>
              <a:t>If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[3] = 1, update ram[</a:t>
            </a:r>
            <a:r>
              <a:rPr lang="en-IN" sz="2000" dirty="0" err="1">
                <a:effectLst/>
                <a:latin typeface="Times New Roman" panose="02020603050405020304" pitchFamily="18" charset="0"/>
                <a:ea typeface="SimSun" panose="02010600030101010101" pitchFamily="2" charset="-122"/>
              </a:rPr>
              <a:t>addr_in</a:t>
            </a:r>
            <a:r>
              <a:rPr lang="en-IN" sz="2000" dirty="0">
                <a:effectLst/>
                <a:latin typeface="Times New Roman" panose="02020603050405020304" pitchFamily="18" charset="0"/>
                <a:ea typeface="SimSun" panose="02010600030101010101" pitchFamily="2" charset="-122"/>
              </a:rPr>
              <a:t>][3] with </a:t>
            </a:r>
            <a:r>
              <a:rPr lang="en-IN" sz="2000" dirty="0" err="1">
                <a:effectLst/>
                <a:latin typeface="Times New Roman" panose="02020603050405020304" pitchFamily="18" charset="0"/>
                <a:ea typeface="SimSun" panose="02010600030101010101" pitchFamily="2" charset="-122"/>
              </a:rPr>
              <a:t>data_in</a:t>
            </a:r>
            <a:r>
              <a:rPr lang="en-IN" sz="2000" dirty="0">
                <a:effectLst/>
                <a:latin typeface="Times New Roman" panose="02020603050405020304" pitchFamily="18" charset="0"/>
                <a:ea typeface="SimSun" panose="02010600030101010101" pitchFamily="2" charset="-122"/>
              </a:rPr>
              <a:t>[3].</a:t>
            </a:r>
          </a:p>
          <a:p>
            <a:pPr algn="just">
              <a:buNone/>
            </a:pPr>
            <a:r>
              <a:rPr lang="en-IN" sz="2000" dirty="0">
                <a:effectLst/>
                <a:latin typeface="Times New Roman" panose="02020603050405020304" pitchFamily="18" charset="0"/>
                <a:ea typeface="SimSun" panose="02010600030101010101" pitchFamily="2" charset="-122"/>
              </a:rPr>
              <a:t>Any bit where </a:t>
            </a:r>
            <a:r>
              <a:rPr lang="en-IN" sz="2000" dirty="0" err="1">
                <a:effectLst/>
                <a:latin typeface="Times New Roman" panose="02020603050405020304" pitchFamily="18" charset="0"/>
                <a:ea typeface="SimSun" panose="02010600030101010101" pitchFamily="2" charset="-122"/>
              </a:rPr>
              <a:t>byte_en</a:t>
            </a:r>
            <a:r>
              <a:rPr lang="en-IN" sz="2000" dirty="0">
                <a:effectLst/>
                <a:latin typeface="Times New Roman" panose="02020603050405020304" pitchFamily="18" charset="0"/>
                <a:ea typeface="SimSun" panose="02010600030101010101" pitchFamily="2" charset="-122"/>
              </a:rPr>
              <a:t>[</a:t>
            </a:r>
            <a:r>
              <a:rPr lang="en-IN" sz="2000" dirty="0" err="1">
                <a:effectLst/>
                <a:latin typeface="Times New Roman" panose="02020603050405020304" pitchFamily="18" charset="0"/>
                <a:ea typeface="SimSun" panose="02010600030101010101" pitchFamily="2" charset="-122"/>
              </a:rPr>
              <a:t>i</a:t>
            </a:r>
            <a:r>
              <a:rPr lang="en-IN" sz="2000" dirty="0">
                <a:effectLst/>
                <a:latin typeface="Times New Roman" panose="02020603050405020304" pitchFamily="18" charset="0"/>
                <a:ea typeface="SimSun" panose="02010600030101010101" pitchFamily="2" charset="-122"/>
              </a:rPr>
              <a:t>] = 0 remains unchanged.</a:t>
            </a:r>
          </a:p>
          <a:p>
            <a:pPr algn="just">
              <a:buNone/>
            </a:pPr>
            <a:r>
              <a:rPr lang="en-IN" sz="2000" b="1" dirty="0">
                <a:effectLst/>
                <a:latin typeface="Times New Roman" panose="02020603050405020304" pitchFamily="18" charset="0"/>
                <a:ea typeface="SimSun" panose="02010600030101010101" pitchFamily="2" charset="-122"/>
              </a:rPr>
              <a:t>Step 5</a:t>
            </a:r>
            <a:r>
              <a:rPr lang="en-IN" sz="2000" dirty="0">
                <a:effectLst/>
                <a:latin typeface="Times New Roman" panose="02020603050405020304" pitchFamily="18" charset="0"/>
                <a:ea typeface="SimSun" panose="02010600030101010101" pitchFamily="2" charset="-122"/>
              </a:rPr>
              <a:t>: Wait for Next Clock Cycle</a:t>
            </a:r>
          </a:p>
          <a:p>
            <a:pPr algn="just"/>
            <a:r>
              <a:rPr lang="en-IN" sz="2000" dirty="0">
                <a:effectLst/>
                <a:latin typeface="Times New Roman" panose="02020603050405020304" pitchFamily="18" charset="0"/>
                <a:ea typeface="SimSun" panose="02010600030101010101" pitchFamily="2" charset="-122"/>
              </a:rPr>
              <a:t>The process repeats on every clock cycle.</a:t>
            </a:r>
          </a:p>
        </p:txBody>
      </p:sp>
      <p:sp>
        <p:nvSpPr>
          <p:cNvPr id="9" name="TextBox 8">
            <a:extLst>
              <a:ext uri="{FF2B5EF4-FFF2-40B4-BE49-F238E27FC236}">
                <a16:creationId xmlns:a16="http://schemas.microsoft.com/office/drawing/2014/main" id="{61DDC50F-D480-11A6-3F82-7999086D9B08}"/>
              </a:ext>
            </a:extLst>
          </p:cNvPr>
          <p:cNvSpPr txBox="1"/>
          <p:nvPr/>
        </p:nvSpPr>
        <p:spPr>
          <a:xfrm>
            <a:off x="963562" y="5540892"/>
            <a:ext cx="6096000" cy="307777"/>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Fig. FPGA Implementation of Write Operation.</a:t>
            </a:r>
            <a:endParaRPr lang="en-IN" dirty="0"/>
          </a:p>
        </p:txBody>
      </p:sp>
    </p:spTree>
    <p:extLst>
      <p:ext uri="{BB962C8B-B14F-4D97-AF65-F5344CB8AC3E}">
        <p14:creationId xmlns:p14="http://schemas.microsoft.com/office/powerpoint/2010/main" val="3920070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AA7563-95DA-4116-1605-D23DC3252F4B}"/>
              </a:ext>
            </a:extLst>
          </p:cNvPr>
          <p:cNvPicPr>
            <a:picLocks noChangeAspect="1"/>
          </p:cNvPicPr>
          <p:nvPr/>
        </p:nvPicPr>
        <p:blipFill rotWithShape="1">
          <a:blip r:embed="rId2"/>
          <a:srcRect t="1" r="4559" b="-1475"/>
          <a:stretch/>
        </p:blipFill>
        <p:spPr bwMode="auto">
          <a:xfrm>
            <a:off x="287594" y="452897"/>
            <a:ext cx="5325772" cy="437474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6F5EFE1-74B8-8F00-7D2E-09819468C93A}"/>
              </a:ext>
            </a:extLst>
          </p:cNvPr>
          <p:cNvSpPr txBox="1"/>
          <p:nvPr/>
        </p:nvSpPr>
        <p:spPr>
          <a:xfrm>
            <a:off x="1337187" y="4906296"/>
            <a:ext cx="6096000" cy="307777"/>
          </a:xfrm>
          <a:prstGeom prst="rect">
            <a:avLst/>
          </a:prstGeom>
          <a:noFill/>
        </p:spPr>
        <p:txBody>
          <a:bodyPr wrap="square">
            <a:spAutoFit/>
          </a:bodyPr>
          <a:lstStyle/>
          <a:p>
            <a:r>
              <a:rPr lang="en-US" sz="1400" dirty="0">
                <a:effectLst/>
                <a:latin typeface="Times New Roman" panose="02020603050405020304" pitchFamily="18" charset="0"/>
                <a:ea typeface="SimSun" panose="02010600030101010101" pitchFamily="2" charset="-122"/>
              </a:rPr>
              <a:t>Fig 9. FPGA implementation of sel</a:t>
            </a:r>
            <a:r>
              <a:rPr lang="en-US" dirty="0">
                <a:latin typeface="Times New Roman" panose="02020603050405020304" pitchFamily="18" charset="0"/>
                <a:ea typeface="SimSun" panose="02010600030101010101" pitchFamily="2" charset="-122"/>
              </a:rPr>
              <a:t>e</a:t>
            </a:r>
            <a:r>
              <a:rPr lang="en-US" sz="1400" dirty="0">
                <a:effectLst/>
                <a:latin typeface="Times New Roman" panose="02020603050405020304" pitchFamily="18" charset="0"/>
                <a:ea typeface="SimSun" panose="02010600030101010101" pitchFamily="2" charset="-122"/>
              </a:rPr>
              <a:t>ction a bit.</a:t>
            </a:r>
            <a:endParaRPr lang="en-IN" dirty="0"/>
          </a:p>
        </p:txBody>
      </p:sp>
      <p:sp>
        <p:nvSpPr>
          <p:cNvPr id="6" name="TextBox 5">
            <a:extLst>
              <a:ext uri="{FF2B5EF4-FFF2-40B4-BE49-F238E27FC236}">
                <a16:creationId xmlns:a16="http://schemas.microsoft.com/office/drawing/2014/main" id="{6B633535-8048-4A00-1638-5F7F3C84E158}"/>
              </a:ext>
            </a:extLst>
          </p:cNvPr>
          <p:cNvSpPr txBox="1"/>
          <p:nvPr/>
        </p:nvSpPr>
        <p:spPr>
          <a:xfrm>
            <a:off x="5808406" y="0"/>
            <a:ext cx="6096000" cy="6217087"/>
          </a:xfrm>
          <a:prstGeom prst="rect">
            <a:avLst/>
          </a:prstGeom>
          <a:noFill/>
        </p:spPr>
        <p:txBody>
          <a:bodyPr wrap="square">
            <a:spAutoFit/>
          </a:bodyPr>
          <a:lstStyle/>
          <a:p>
            <a:pPr algn="just">
              <a:buNone/>
            </a:pPr>
            <a:r>
              <a:rPr lang="en-IN" sz="1400" b="1" dirty="0">
                <a:effectLst/>
                <a:latin typeface="Times New Roman" panose="02020603050405020304" pitchFamily="18" charset="0"/>
                <a:ea typeface="SimSun" panose="02010600030101010101" pitchFamily="2" charset="-122"/>
              </a:rPr>
              <a:t> </a:t>
            </a:r>
            <a:endParaRPr lang="en-IN" sz="1400" dirty="0">
              <a:effectLst/>
              <a:latin typeface="Times New Roman" panose="02020603050405020304" pitchFamily="18" charset="0"/>
              <a:ea typeface="SimSun" panose="02010600030101010101" pitchFamily="2" charset="-122"/>
            </a:endParaRPr>
          </a:p>
          <a:p>
            <a:pPr algn="just">
              <a:buNone/>
            </a:pPr>
            <a:r>
              <a:rPr lang="en-IN" sz="1600" b="1" dirty="0">
                <a:effectLst/>
                <a:latin typeface="Times New Roman" panose="02020603050405020304" pitchFamily="18" charset="0"/>
                <a:ea typeface="SimSun" panose="02010600030101010101" pitchFamily="2" charset="-122"/>
              </a:rPr>
              <a:t>Step 1</a:t>
            </a:r>
            <a:r>
              <a:rPr lang="en-IN" sz="1600" dirty="0">
                <a:effectLst/>
                <a:latin typeface="Times New Roman" panose="02020603050405020304" pitchFamily="18" charset="0"/>
                <a:ea typeface="SimSun" panose="02010600030101010101" pitchFamily="2" charset="-122"/>
              </a:rPr>
              <a:t>: Check Reset (</a:t>
            </a:r>
            <a:r>
              <a:rPr lang="en-IN" sz="1600" dirty="0" err="1">
                <a:effectLst/>
                <a:latin typeface="Times New Roman" panose="02020603050405020304" pitchFamily="18" charset="0"/>
                <a:ea typeface="SimSun" panose="02010600030101010101" pitchFamily="2" charset="-122"/>
              </a:rPr>
              <a:t>rst</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rst</a:t>
            </a:r>
            <a:r>
              <a:rPr lang="en-IN" sz="1600" dirty="0">
                <a:effectLst/>
                <a:latin typeface="Times New Roman" panose="02020603050405020304" pitchFamily="18" charset="0"/>
                <a:ea typeface="SimSun" panose="02010600030101010101" pitchFamily="2" charset="-122"/>
              </a:rPr>
              <a:t> = 0, proceed to normal operation.</a:t>
            </a:r>
          </a:p>
          <a:p>
            <a:pPr algn="just">
              <a:buNone/>
            </a:pPr>
            <a:r>
              <a:rPr lang="en-IN" sz="1600" b="1" dirty="0">
                <a:effectLst/>
                <a:latin typeface="Times New Roman" panose="02020603050405020304" pitchFamily="18" charset="0"/>
                <a:ea typeface="SimSun" panose="02010600030101010101" pitchFamily="2" charset="-122"/>
              </a:rPr>
              <a:t>Step 2</a:t>
            </a:r>
            <a:r>
              <a:rPr lang="en-IN" sz="1600" dirty="0">
                <a:effectLst/>
                <a:latin typeface="Times New Roman" panose="02020603050405020304" pitchFamily="18" charset="0"/>
                <a:ea typeface="SimSun" panose="02010600030101010101" pitchFamily="2" charset="-122"/>
              </a:rPr>
              <a:t>: Check Chip Enable (</a:t>
            </a:r>
            <a:r>
              <a:rPr lang="en-IN" sz="1600" dirty="0" err="1">
                <a:effectLst/>
                <a:latin typeface="Times New Roman" panose="02020603050405020304" pitchFamily="18" charset="0"/>
                <a:ea typeface="SimSun" panose="02010600030101010101" pitchFamily="2" charset="-122"/>
              </a:rPr>
              <a:t>cen</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cen</a:t>
            </a:r>
            <a:r>
              <a:rPr lang="en-IN" sz="1600" dirty="0">
                <a:effectLst/>
                <a:latin typeface="Times New Roman" panose="02020603050405020304" pitchFamily="18" charset="0"/>
                <a:ea typeface="SimSun" panose="02010600030101010101" pitchFamily="2" charset="-122"/>
              </a:rPr>
              <a:t> = 1, proceed to the next step.</a:t>
            </a:r>
          </a:p>
          <a:p>
            <a:pPr algn="just">
              <a:buNone/>
            </a:pPr>
            <a:r>
              <a:rPr lang="en-IN" sz="1600" b="1" dirty="0">
                <a:effectLst/>
                <a:latin typeface="Times New Roman" panose="02020603050405020304" pitchFamily="18" charset="0"/>
                <a:ea typeface="SimSun" panose="02010600030101010101" pitchFamily="2" charset="-122"/>
              </a:rPr>
              <a:t>Step 3</a:t>
            </a:r>
            <a:r>
              <a:rPr lang="en-IN" sz="1600" dirty="0">
                <a:effectLst/>
                <a:latin typeface="Times New Roman" panose="02020603050405020304" pitchFamily="18" charset="0"/>
                <a:ea typeface="SimSun" panose="02010600030101010101" pitchFamily="2" charset="-122"/>
              </a:rPr>
              <a:t>: Determine Read or Write Mode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0, enter read mode (Step 5).</a:t>
            </a:r>
          </a:p>
          <a:p>
            <a:pPr algn="just">
              <a:buNone/>
            </a:pPr>
            <a:r>
              <a:rPr lang="en-IN" sz="1600" b="1" dirty="0">
                <a:effectLst/>
                <a:latin typeface="Times New Roman" panose="02020603050405020304" pitchFamily="18" charset="0"/>
                <a:ea typeface="SimSun" panose="02010600030101010101" pitchFamily="2" charset="-122"/>
              </a:rPr>
              <a:t>Step 4</a:t>
            </a:r>
            <a:r>
              <a:rPr lang="en-IN" sz="1600" dirty="0">
                <a:effectLst/>
                <a:latin typeface="Times New Roman" panose="02020603050405020304" pitchFamily="18" charset="0"/>
                <a:ea typeface="SimSun" panose="02010600030101010101" pitchFamily="2" charset="-122"/>
              </a:rPr>
              <a:t>: Write Operation (if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1)</a:t>
            </a:r>
          </a:p>
          <a:p>
            <a:pPr algn="just">
              <a:buNone/>
            </a:pPr>
            <a:r>
              <a:rPr lang="en-IN" sz="1600" dirty="0">
                <a:effectLst/>
                <a:latin typeface="Times New Roman" panose="02020603050405020304" pitchFamily="18" charset="0"/>
                <a:ea typeface="SimSun" panose="02010600030101010101" pitchFamily="2" charset="-122"/>
              </a:rPr>
              <a:t>Check each bit of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[0]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][0]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[0].</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[1]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][1]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[1].</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[2] = 0,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][2]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[2].</a:t>
            </a:r>
          </a:p>
          <a:p>
            <a:pPr algn="just">
              <a:buNone/>
            </a:pPr>
            <a:r>
              <a:rPr lang="en-IN" sz="1600" dirty="0">
                <a:effectLst/>
                <a:latin typeface="Times New Roman" panose="02020603050405020304" pitchFamily="18" charset="0"/>
                <a:ea typeface="SimSun" panose="02010600030101010101" pitchFamily="2" charset="-122"/>
              </a:rPr>
              <a:t>If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[3] = 1, update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][3] with </a:t>
            </a:r>
            <a:r>
              <a:rPr lang="en-IN" sz="1600" dirty="0" err="1">
                <a:effectLst/>
                <a:latin typeface="Times New Roman" panose="02020603050405020304" pitchFamily="18" charset="0"/>
                <a:ea typeface="SimSun" panose="02010600030101010101" pitchFamily="2" charset="-122"/>
              </a:rPr>
              <a:t>data_in</a:t>
            </a:r>
            <a:r>
              <a:rPr lang="en-IN" sz="1600" dirty="0">
                <a:effectLst/>
                <a:latin typeface="Times New Roman" panose="02020603050405020304" pitchFamily="18" charset="0"/>
                <a:ea typeface="SimSun" panose="02010600030101010101" pitchFamily="2" charset="-122"/>
              </a:rPr>
              <a:t>[3].</a:t>
            </a:r>
          </a:p>
          <a:p>
            <a:pPr algn="just">
              <a:buNone/>
            </a:pPr>
            <a:r>
              <a:rPr lang="en-IN" sz="1600" dirty="0">
                <a:effectLst/>
                <a:latin typeface="Times New Roman" panose="02020603050405020304" pitchFamily="18" charset="0"/>
                <a:ea typeface="SimSun" panose="02010600030101010101" pitchFamily="2" charset="-122"/>
              </a:rPr>
              <a:t>Any bit where </a:t>
            </a:r>
            <a:r>
              <a:rPr lang="en-IN" sz="1600" dirty="0" err="1">
                <a:effectLst/>
                <a:latin typeface="Times New Roman" panose="02020603050405020304" pitchFamily="18" charset="0"/>
                <a:ea typeface="SimSun" panose="02010600030101010101" pitchFamily="2" charset="-122"/>
              </a:rPr>
              <a:t>byte_en</a:t>
            </a:r>
            <a:r>
              <a:rPr lang="en-IN" sz="1600" dirty="0">
                <a:effectLst/>
                <a:latin typeface="Times New Roman" panose="02020603050405020304" pitchFamily="18" charset="0"/>
                <a:ea typeface="SimSun" panose="02010600030101010101" pitchFamily="2" charset="-122"/>
              </a:rPr>
              <a:t>[</a:t>
            </a:r>
            <a:r>
              <a:rPr lang="en-IN" sz="1600" dirty="0" err="1">
                <a:effectLst/>
                <a:latin typeface="Times New Roman" panose="02020603050405020304" pitchFamily="18" charset="0"/>
                <a:ea typeface="SimSun" panose="02010600030101010101" pitchFamily="2" charset="-122"/>
              </a:rPr>
              <a:t>i</a:t>
            </a:r>
            <a:r>
              <a:rPr lang="en-IN" sz="1600" dirty="0">
                <a:effectLst/>
                <a:latin typeface="Times New Roman" panose="02020603050405020304" pitchFamily="18" charset="0"/>
                <a:ea typeface="SimSun" panose="02010600030101010101" pitchFamily="2" charset="-122"/>
              </a:rPr>
              <a:t>] = 0 remains unchanged.</a:t>
            </a:r>
          </a:p>
          <a:p>
            <a:pPr algn="just">
              <a:buNone/>
            </a:pPr>
            <a:r>
              <a:rPr lang="en-IN" sz="1600" b="1" dirty="0">
                <a:effectLst/>
                <a:latin typeface="Times New Roman" panose="02020603050405020304" pitchFamily="18" charset="0"/>
                <a:ea typeface="SimSun" panose="02010600030101010101" pitchFamily="2" charset="-122"/>
              </a:rPr>
              <a:t>Step 5</a:t>
            </a:r>
            <a:r>
              <a:rPr lang="en-IN" sz="1600" dirty="0">
                <a:effectLst/>
                <a:latin typeface="Times New Roman" panose="02020603050405020304" pitchFamily="18" charset="0"/>
                <a:ea typeface="SimSun" panose="02010600030101010101" pitchFamily="2" charset="-122"/>
              </a:rPr>
              <a:t>: Read Operation (if </a:t>
            </a:r>
            <a:r>
              <a:rPr lang="en-IN" sz="1600" dirty="0" err="1">
                <a:effectLst/>
                <a:latin typeface="Times New Roman" panose="02020603050405020304" pitchFamily="18" charset="0"/>
                <a:ea typeface="SimSun" panose="02010600030101010101" pitchFamily="2" charset="-122"/>
              </a:rPr>
              <a:t>wr</a:t>
            </a:r>
            <a:r>
              <a:rPr lang="en-IN" sz="1600" dirty="0">
                <a:effectLst/>
                <a:latin typeface="Times New Roman" panose="02020603050405020304" pitchFamily="18" charset="0"/>
                <a:ea typeface="SimSun" panose="02010600030101010101" pitchFamily="2" charset="-122"/>
              </a:rPr>
              <a:t> = 0)</a:t>
            </a:r>
          </a:p>
          <a:p>
            <a:pPr algn="just">
              <a:buNone/>
            </a:pPr>
            <a:r>
              <a:rPr lang="en-IN" sz="1600" dirty="0">
                <a:effectLst/>
                <a:latin typeface="Times New Roman" panose="02020603050405020304" pitchFamily="18" charset="0"/>
                <a:ea typeface="SimSun" panose="02010600030101010101" pitchFamily="2" charset="-122"/>
              </a:rPr>
              <a:t>Read the data stored at ram[</a:t>
            </a:r>
            <a:r>
              <a:rPr lang="en-IN" sz="1600" dirty="0" err="1">
                <a:effectLst/>
                <a:latin typeface="Times New Roman" panose="02020603050405020304" pitchFamily="18" charset="0"/>
                <a:ea typeface="SimSun" panose="02010600030101010101" pitchFamily="2" charset="-122"/>
              </a:rPr>
              <a:t>addr_in</a:t>
            </a:r>
            <a:r>
              <a:rPr lang="en-IN" sz="1600" dirty="0">
                <a:effectLst/>
                <a:latin typeface="Times New Roman" panose="02020603050405020304" pitchFamily="18" charset="0"/>
                <a:ea typeface="SimSun" panose="02010600030101010101" pitchFamily="2" charset="-122"/>
              </a:rPr>
              <a:t>] and assign it to output q.</a:t>
            </a:r>
          </a:p>
          <a:p>
            <a:pPr algn="just">
              <a:buNone/>
            </a:pPr>
            <a:r>
              <a:rPr lang="en-IN" sz="1600" b="1" dirty="0">
                <a:effectLst/>
                <a:latin typeface="Times New Roman" panose="02020603050405020304" pitchFamily="18" charset="0"/>
                <a:ea typeface="SimSun" panose="02010600030101010101" pitchFamily="2" charset="-122"/>
              </a:rPr>
              <a:t>Step 6</a:t>
            </a:r>
            <a:r>
              <a:rPr lang="en-IN" sz="1600" dirty="0">
                <a:effectLst/>
                <a:latin typeface="Times New Roman" panose="02020603050405020304" pitchFamily="18" charset="0"/>
                <a:ea typeface="SimSun" panose="02010600030101010101" pitchFamily="2" charset="-122"/>
              </a:rPr>
              <a:t>: Wait for Next Clock Cycle</a:t>
            </a:r>
          </a:p>
          <a:p>
            <a:pPr algn="just">
              <a:buNone/>
            </a:pPr>
            <a:r>
              <a:rPr lang="en-IN" sz="1600" dirty="0">
                <a:effectLst/>
                <a:latin typeface="Times New Roman" panose="02020603050405020304" pitchFamily="18" charset="0"/>
                <a:ea typeface="SimSun" panose="02010600030101010101" pitchFamily="2" charset="-122"/>
              </a:rPr>
              <a:t>The process repeats on every clock cycle.</a:t>
            </a:r>
          </a:p>
          <a:p>
            <a:pPr algn="just">
              <a:buNone/>
            </a:pPr>
            <a:r>
              <a:rPr lang="en-US" sz="1600" dirty="0">
                <a:effectLst/>
                <a:latin typeface="Times New Roman" panose="02020603050405020304" pitchFamily="18" charset="0"/>
                <a:ea typeface="SimSun" panose="02010600030101010101" pitchFamily="2" charset="-122"/>
              </a:rPr>
              <a:t>As shown in the given above Fig 6.2. The pin E3(</a:t>
            </a:r>
            <a:r>
              <a:rPr lang="en-US" sz="1600" dirty="0" err="1">
                <a:effectLst/>
                <a:latin typeface="Times New Roman" panose="02020603050405020304" pitchFamily="18" charset="0"/>
                <a:ea typeface="SimSun" panose="02010600030101010101" pitchFamily="2" charset="-122"/>
              </a:rPr>
              <a:t>clk</a:t>
            </a:r>
            <a:r>
              <a:rPr lang="en-US" sz="1600" dirty="0">
                <a:effectLst/>
                <a:latin typeface="Times New Roman" panose="02020603050405020304" pitchFamily="18" charset="0"/>
                <a:ea typeface="SimSun" panose="02010600030101010101" pitchFamily="2" charset="-122"/>
              </a:rPr>
              <a:t>), P4(</a:t>
            </a:r>
            <a:r>
              <a:rPr lang="en-US" sz="1600" dirty="0" err="1">
                <a:effectLst/>
                <a:latin typeface="Times New Roman" panose="02020603050405020304" pitchFamily="18" charset="0"/>
                <a:ea typeface="SimSun" panose="02010600030101010101" pitchFamily="2" charset="-122"/>
              </a:rPr>
              <a:t>cen</a:t>
            </a:r>
            <a:r>
              <a:rPr lang="en-US" sz="1600" dirty="0">
                <a:effectLst/>
                <a:latin typeface="Times New Roman" panose="02020603050405020304" pitchFamily="18" charset="0"/>
                <a:ea typeface="SimSun" panose="02010600030101010101" pitchFamily="2" charset="-122"/>
              </a:rPr>
              <a:t>), R3(</a:t>
            </a:r>
            <a:r>
              <a:rPr lang="en-US" sz="1600" dirty="0" err="1">
                <a:effectLst/>
                <a:latin typeface="Times New Roman" panose="02020603050405020304" pitchFamily="18" charset="0"/>
                <a:ea typeface="SimSun" panose="02010600030101010101" pitchFamily="2" charset="-122"/>
              </a:rPr>
              <a:t>wr</a:t>
            </a:r>
            <a:r>
              <a:rPr lang="en-US" sz="1600" dirty="0">
                <a:effectLst/>
                <a:latin typeface="Times New Roman" panose="02020603050405020304" pitchFamily="18" charset="0"/>
                <a:ea typeface="SimSun" panose="02010600030101010101" pitchFamily="2" charset="-122"/>
              </a:rPr>
              <a:t>), and V2,U2,T3,T1(</a:t>
            </a:r>
            <a:r>
              <a:rPr lang="en-US" sz="1600" dirty="0" err="1">
                <a:effectLst/>
                <a:latin typeface="Times New Roman" panose="02020603050405020304" pitchFamily="18" charset="0"/>
                <a:ea typeface="SimSun" panose="02010600030101010101" pitchFamily="2" charset="-122"/>
              </a:rPr>
              <a:t>byte_en</a:t>
            </a:r>
            <a:r>
              <a:rPr lang="en-US" sz="1600" dirty="0">
                <a:effectLst/>
                <a:latin typeface="Times New Roman" panose="02020603050405020304" pitchFamily="18" charset="0"/>
                <a:ea typeface="SimSun" panose="02010600030101010101" pitchFamily="2" charset="-122"/>
              </a:rPr>
              <a:t>[3:0]) are </a:t>
            </a:r>
            <a:r>
              <a:rPr lang="en-US" sz="1600" dirty="0" err="1">
                <a:effectLst/>
                <a:latin typeface="Times New Roman" panose="02020603050405020304" pitchFamily="18" charset="0"/>
                <a:ea typeface="SimSun" panose="02010600030101010101" pitchFamily="2" charset="-122"/>
              </a:rPr>
              <a:t>enabledpins.The</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data_in</a:t>
            </a:r>
            <a:r>
              <a:rPr lang="en-US" sz="1600" dirty="0">
                <a:effectLst/>
                <a:latin typeface="Times New Roman" panose="02020603050405020304" pitchFamily="18" charset="0"/>
                <a:ea typeface="SimSun" panose="02010600030101010101" pitchFamily="2" charset="-122"/>
              </a:rPr>
              <a:t>(V7,V6,V5,U4) are given 1111.</a:t>
            </a:r>
            <a:br>
              <a:rPr lang="en-US" sz="1600" dirty="0">
                <a:effectLst/>
                <a:latin typeface="Times New Roman" panose="02020603050405020304" pitchFamily="18" charset="0"/>
                <a:ea typeface="SimSun" panose="02010600030101010101" pitchFamily="2" charset="-122"/>
              </a:rPr>
            </a:br>
            <a:r>
              <a:rPr lang="en-US" sz="1600" dirty="0">
                <a:effectLst/>
                <a:latin typeface="Times New Roman" panose="02020603050405020304" pitchFamily="18" charset="0"/>
                <a:ea typeface="SimSun" panose="02010600030101010101" pitchFamily="2" charset="-122"/>
              </a:rPr>
              <a:t>The output pin q[3:0] (V9,R8,T6,T5) </a:t>
            </a:r>
            <a:r>
              <a:rPr lang="en-US" sz="1600" dirty="0" err="1">
                <a:effectLst/>
                <a:latin typeface="Times New Roman" panose="02020603050405020304" pitchFamily="18" charset="0"/>
                <a:ea typeface="SimSun" panose="02010600030101010101" pitchFamily="2" charset="-122"/>
              </a:rPr>
              <a:t>leds</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ar+e</a:t>
            </a:r>
            <a:r>
              <a:rPr lang="en-US" sz="1600" dirty="0">
                <a:effectLst/>
                <a:latin typeface="Times New Roman" panose="02020603050405020304" pitchFamily="18" charset="0"/>
                <a:ea typeface="SimSun" panose="02010600030101010101" pitchFamily="2" charset="-122"/>
              </a:rPr>
              <a:t> glowing showing the required </a:t>
            </a:r>
            <a:r>
              <a:rPr lang="en-US" sz="1600" dirty="0" err="1">
                <a:effectLst/>
                <a:latin typeface="Times New Roman" panose="02020603050405020304" pitchFamily="18" charset="0"/>
                <a:ea typeface="SimSun" panose="02010600030101010101" pitchFamily="2" charset="-122"/>
              </a:rPr>
              <a:t>output.We</a:t>
            </a:r>
            <a:r>
              <a:rPr lang="en-US" sz="1600" dirty="0">
                <a:effectLst/>
                <a:latin typeface="Times New Roman" panose="02020603050405020304" pitchFamily="18" charset="0"/>
                <a:ea typeface="SimSun" panose="02010600030101010101" pitchFamily="2" charset="-122"/>
              </a:rPr>
              <a:t> can access each bit separately according to the requirement of the application.</a:t>
            </a:r>
            <a:endParaRPr lang="en-IN" sz="1600" dirty="0">
              <a:effectLst/>
              <a:latin typeface="Times New Roman" panose="02020603050405020304" pitchFamily="18" charset="0"/>
              <a:ea typeface="SimSun" panose="02010600030101010101" pitchFamily="2" charset="-122"/>
            </a:endParaRPr>
          </a:p>
          <a:p>
            <a:pPr>
              <a:buNone/>
            </a:pPr>
            <a:r>
              <a:rPr lang="en-IN" sz="1600" dirty="0" err="1">
                <a:effectLst/>
                <a:latin typeface="Times New Roman" panose="02020603050405020304" pitchFamily="18" charset="0"/>
                <a:ea typeface="SimSun" panose="02010600030101010101" pitchFamily="2" charset="-122"/>
              </a:rPr>
              <a:t>Implemention</a:t>
            </a:r>
            <a:r>
              <a:rPr lang="en-IN" sz="1600" dirty="0">
                <a:effectLst/>
                <a:latin typeface="Times New Roman" panose="02020603050405020304" pitchFamily="18" charset="0"/>
                <a:ea typeface="SimSun" panose="02010600030101010101" pitchFamily="2" charset="-122"/>
              </a:rPr>
              <a:t> of </a:t>
            </a:r>
            <a:r>
              <a:rPr lang="en-IN" sz="1600" dirty="0" err="1">
                <a:effectLst/>
                <a:latin typeface="Times New Roman" panose="02020603050405020304" pitchFamily="18" charset="0"/>
                <a:ea typeface="SimSun" panose="02010600030101010101" pitchFamily="2" charset="-122"/>
              </a:rPr>
              <a:t>Byte_Enable_RAM</a:t>
            </a:r>
            <a:r>
              <a:rPr lang="en-IN" sz="1600" dirty="0">
                <a:effectLst/>
                <a:latin typeface="Times New Roman" panose="02020603050405020304" pitchFamily="18" charset="0"/>
                <a:ea typeface="SimSun" panose="02010600030101010101" pitchFamily="2" charset="-122"/>
              </a:rPr>
              <a:t> in FPGA is shown in the Fig </a:t>
            </a:r>
            <a:endParaRPr lang="en-IN" sz="1600" dirty="0"/>
          </a:p>
        </p:txBody>
      </p:sp>
    </p:spTree>
    <p:extLst>
      <p:ext uri="{BB962C8B-B14F-4D97-AF65-F5344CB8AC3E}">
        <p14:creationId xmlns:p14="http://schemas.microsoft.com/office/powerpoint/2010/main" val="4086199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9DE1BE1-262F-BD55-8621-E6D07BDB68CC}"/>
              </a:ext>
            </a:extLst>
          </p:cNvPr>
          <p:cNvGraphicFramePr>
            <a:graphicFrameLocks noGrp="1"/>
          </p:cNvGraphicFramePr>
          <p:nvPr>
            <p:extLst>
              <p:ext uri="{D42A27DB-BD31-4B8C-83A1-F6EECF244321}">
                <p14:modId xmlns:p14="http://schemas.microsoft.com/office/powerpoint/2010/main" val="1421907145"/>
              </p:ext>
            </p:extLst>
          </p:nvPr>
        </p:nvGraphicFramePr>
        <p:xfrm>
          <a:off x="1022554" y="1004802"/>
          <a:ext cx="9832256" cy="4550423"/>
        </p:xfrm>
        <a:graphic>
          <a:graphicData uri="http://schemas.openxmlformats.org/drawingml/2006/table">
            <a:tbl>
              <a:tblPr firstRow="1" bandRow="1">
                <a:tableStyleId>{00A15C55-8517-42AA-B614-E9B94910E393}</a:tableStyleId>
              </a:tblPr>
              <a:tblGrid>
                <a:gridCol w="2458064">
                  <a:extLst>
                    <a:ext uri="{9D8B030D-6E8A-4147-A177-3AD203B41FA5}">
                      <a16:colId xmlns:a16="http://schemas.microsoft.com/office/drawing/2014/main" val="1858605710"/>
                    </a:ext>
                  </a:extLst>
                </a:gridCol>
                <a:gridCol w="2458064">
                  <a:extLst>
                    <a:ext uri="{9D8B030D-6E8A-4147-A177-3AD203B41FA5}">
                      <a16:colId xmlns:a16="http://schemas.microsoft.com/office/drawing/2014/main" val="2520979698"/>
                    </a:ext>
                  </a:extLst>
                </a:gridCol>
                <a:gridCol w="2458064">
                  <a:extLst>
                    <a:ext uri="{9D8B030D-6E8A-4147-A177-3AD203B41FA5}">
                      <a16:colId xmlns:a16="http://schemas.microsoft.com/office/drawing/2014/main" val="741193012"/>
                    </a:ext>
                  </a:extLst>
                </a:gridCol>
                <a:gridCol w="2458064">
                  <a:extLst>
                    <a:ext uri="{9D8B030D-6E8A-4147-A177-3AD203B41FA5}">
                      <a16:colId xmlns:a16="http://schemas.microsoft.com/office/drawing/2014/main" val="4213899605"/>
                    </a:ext>
                  </a:extLst>
                </a:gridCol>
              </a:tblGrid>
              <a:tr h="582627">
                <a:tc>
                  <a:txBody>
                    <a:bodyPr/>
                    <a:lstStyle/>
                    <a:p>
                      <a:pPr algn="ctr"/>
                      <a:r>
                        <a:rPr lang="en-US" dirty="0"/>
                        <a:t>Sl. No</a:t>
                      </a:r>
                      <a:endParaRPr lang="en-IN" dirty="0"/>
                    </a:p>
                  </a:txBody>
                  <a:tcPr/>
                </a:tc>
                <a:tc>
                  <a:txBody>
                    <a:bodyPr/>
                    <a:lstStyle/>
                    <a:p>
                      <a:r>
                        <a:rPr lang="en-US" dirty="0"/>
                        <a:t>Name of the Conference </a:t>
                      </a:r>
                      <a:endParaRPr lang="en-IN" dirty="0"/>
                    </a:p>
                  </a:txBody>
                  <a:tcPr/>
                </a:tc>
                <a:tc>
                  <a:txBody>
                    <a:bodyPr/>
                    <a:lstStyle/>
                    <a:p>
                      <a:pPr algn="ctr"/>
                      <a:r>
                        <a:rPr lang="en-US" dirty="0"/>
                        <a:t>Paper ID</a:t>
                      </a:r>
                      <a:endParaRPr lang="en-IN" dirty="0"/>
                    </a:p>
                  </a:txBody>
                  <a:tcPr/>
                </a:tc>
                <a:tc>
                  <a:txBody>
                    <a:bodyPr/>
                    <a:lstStyle/>
                    <a:p>
                      <a:pPr algn="ctr"/>
                      <a:r>
                        <a:rPr lang="en-US" dirty="0"/>
                        <a:t>Status </a:t>
                      </a:r>
                      <a:endParaRPr lang="en-IN" dirty="0"/>
                    </a:p>
                  </a:txBody>
                  <a:tcPr/>
                </a:tc>
                <a:extLst>
                  <a:ext uri="{0D108BD9-81ED-4DB2-BD59-A6C34878D82A}">
                    <a16:rowId xmlns:a16="http://schemas.microsoft.com/office/drawing/2014/main" val="18762073"/>
                  </a:ext>
                </a:extLst>
              </a:tr>
              <a:tr h="1568874">
                <a:tc>
                  <a:txBody>
                    <a:bodyPr/>
                    <a:lstStyle/>
                    <a:p>
                      <a:pPr algn="ctr"/>
                      <a:r>
                        <a:rPr lang="en-US" dirty="0"/>
                        <a:t>01</a:t>
                      </a:r>
                      <a:endParaRPr lang="en-IN" dirty="0"/>
                    </a:p>
                  </a:txBody>
                  <a:tcPr/>
                </a:tc>
                <a:tc>
                  <a:txBody>
                    <a:bodyPr/>
                    <a:lstStyle/>
                    <a:p>
                      <a:pPr algn="ctr"/>
                      <a:r>
                        <a:rPr lang="en-US" sz="1400" b="0" i="0" u="none" strike="noStrike" cap="none" dirty="0">
                          <a:solidFill>
                            <a:schemeClr val="dk1"/>
                          </a:solidFill>
                          <a:effectLst/>
                          <a:latin typeface="+mn-lt"/>
                          <a:ea typeface="+mn-ea"/>
                          <a:cs typeface="+mn-cs"/>
                          <a:sym typeface="Arial" panose="020B0604020202020204"/>
                        </a:rPr>
                        <a:t>2025 INTERNATIONAL CONFERENCE ON ADVANCEMENT IN COMMUNICATION AND COMPUTING TECHNOLOGY</a:t>
                      </a:r>
                      <a:endParaRPr lang="en-IN" dirty="0"/>
                    </a:p>
                  </a:txBody>
                  <a:tcPr/>
                </a:tc>
                <a:tc>
                  <a:txBody>
                    <a:bodyPr/>
                    <a:lstStyle/>
                    <a:p>
                      <a:pPr algn="ctr"/>
                      <a:r>
                        <a:rPr lang="en-IN" dirty="0"/>
                        <a:t>1762</a:t>
                      </a:r>
                    </a:p>
                  </a:txBody>
                  <a:tcPr/>
                </a:tc>
                <a:tc>
                  <a:txBody>
                    <a:bodyPr/>
                    <a:lstStyle/>
                    <a:p>
                      <a:pPr algn="ctr"/>
                      <a:r>
                        <a:rPr lang="en-US" dirty="0"/>
                        <a:t>Submitted</a:t>
                      </a:r>
                      <a:endParaRPr lang="en-IN" dirty="0"/>
                    </a:p>
                  </a:txBody>
                  <a:tcPr/>
                </a:tc>
                <a:extLst>
                  <a:ext uri="{0D108BD9-81ED-4DB2-BD59-A6C34878D82A}">
                    <a16:rowId xmlns:a16="http://schemas.microsoft.com/office/drawing/2014/main" val="2434916160"/>
                  </a:ext>
                </a:extLst>
              </a:tr>
              <a:tr h="1287259">
                <a:tc>
                  <a:txBody>
                    <a:bodyPr/>
                    <a:lstStyle/>
                    <a:p>
                      <a:pPr algn="ctr"/>
                      <a:r>
                        <a:rPr lang="en-US" dirty="0"/>
                        <a:t>02</a:t>
                      </a:r>
                      <a:endParaRPr lang="en-IN" dirty="0"/>
                    </a:p>
                  </a:txBody>
                  <a:tcPr/>
                </a:tc>
                <a:tc>
                  <a:txBody>
                    <a:bodyPr/>
                    <a:lstStyle/>
                    <a:p>
                      <a:pPr algn="ctr"/>
                      <a:r>
                        <a:rPr lang="en-IN" sz="1400" b="0" i="0" u="none" strike="noStrike" cap="none" dirty="0">
                          <a:solidFill>
                            <a:schemeClr val="dk1"/>
                          </a:solidFill>
                          <a:effectLst/>
                          <a:latin typeface="+mn-lt"/>
                          <a:ea typeface="+mn-ea"/>
                          <a:cs typeface="+mn-cs"/>
                          <a:sym typeface="Arial" panose="020B0604020202020204"/>
                        </a:rPr>
                        <a:t>5TH INTERNATIONAL CONFERENCE FOR INTELLIGENT TECHNOLOGIES.</a:t>
                      </a:r>
                      <a:endParaRPr lang="en-IN" dirty="0"/>
                    </a:p>
                  </a:txBody>
                  <a:tcPr/>
                </a:tc>
                <a:tc>
                  <a:txBody>
                    <a:bodyPr/>
                    <a:lstStyle/>
                    <a:p>
                      <a:pPr algn="ctr"/>
                      <a:r>
                        <a:rPr lang="en-IN" dirty="0"/>
                        <a:t>1214</a:t>
                      </a:r>
                    </a:p>
                  </a:txBody>
                  <a:tcPr/>
                </a:tc>
                <a:tc>
                  <a:txBody>
                    <a:bodyPr/>
                    <a:lstStyle/>
                    <a:p>
                      <a:pPr algn="ctr"/>
                      <a:r>
                        <a:rPr lang="en-US" dirty="0"/>
                        <a:t>Submitted</a:t>
                      </a:r>
                      <a:endParaRPr lang="en-IN" dirty="0"/>
                    </a:p>
                  </a:txBody>
                  <a:tcPr/>
                </a:tc>
                <a:extLst>
                  <a:ext uri="{0D108BD9-81ED-4DB2-BD59-A6C34878D82A}">
                    <a16:rowId xmlns:a16="http://schemas.microsoft.com/office/drawing/2014/main" val="193505859"/>
                  </a:ext>
                </a:extLst>
              </a:tr>
              <a:tr h="1111663">
                <a:tc>
                  <a:txBody>
                    <a:bodyPr/>
                    <a:lstStyle/>
                    <a:p>
                      <a:pPr algn="ctr"/>
                      <a:r>
                        <a:rPr lang="en-US" dirty="0"/>
                        <a:t>03</a:t>
                      </a:r>
                      <a:endParaRPr lang="en-IN" dirty="0"/>
                    </a:p>
                  </a:txBody>
                  <a:tcPr/>
                </a:tc>
                <a:tc>
                  <a:txBody>
                    <a:bodyPr/>
                    <a:lstStyle/>
                    <a:p>
                      <a:pPr algn="ctr"/>
                      <a:r>
                        <a:rPr lang="en-US" sz="1400" b="0" i="0" u="none" strike="noStrike" cap="none" dirty="0">
                          <a:solidFill>
                            <a:schemeClr val="dk1"/>
                          </a:solidFill>
                          <a:effectLst/>
                          <a:latin typeface="+mn-lt"/>
                          <a:ea typeface="+mn-ea"/>
                          <a:cs typeface="+mn-cs"/>
                          <a:sym typeface="Arial" panose="020B0604020202020204"/>
                        </a:rPr>
                        <a:t>INTERNATIONAL CONFERENCE ON ELECTRONICS, AI AND COMPUTING.</a:t>
                      </a:r>
                      <a:endParaRPr lang="en-IN" dirty="0"/>
                    </a:p>
                  </a:txBody>
                  <a:tcPr/>
                </a:tc>
                <a:tc>
                  <a:txBody>
                    <a:bodyPr/>
                    <a:lstStyle/>
                    <a:p>
                      <a:pPr algn="ctr"/>
                      <a:r>
                        <a:rPr lang="en-IN" dirty="0"/>
                        <a:t>600</a:t>
                      </a:r>
                    </a:p>
                  </a:txBody>
                  <a:tcPr/>
                </a:tc>
                <a:tc>
                  <a:txBody>
                    <a:bodyPr/>
                    <a:lstStyle/>
                    <a:p>
                      <a:pPr algn="ctr"/>
                      <a:r>
                        <a:rPr lang="en-US" dirty="0"/>
                        <a:t>Submitted</a:t>
                      </a:r>
                      <a:endParaRPr lang="en-IN" dirty="0"/>
                    </a:p>
                  </a:txBody>
                  <a:tcPr/>
                </a:tc>
                <a:extLst>
                  <a:ext uri="{0D108BD9-81ED-4DB2-BD59-A6C34878D82A}">
                    <a16:rowId xmlns:a16="http://schemas.microsoft.com/office/drawing/2014/main" val="2840139247"/>
                  </a:ext>
                </a:extLst>
              </a:tr>
            </a:tbl>
          </a:graphicData>
        </a:graphic>
      </p:graphicFrame>
      <p:sp>
        <p:nvSpPr>
          <p:cNvPr id="3" name="TextBox 2">
            <a:extLst>
              <a:ext uri="{FF2B5EF4-FFF2-40B4-BE49-F238E27FC236}">
                <a16:creationId xmlns:a16="http://schemas.microsoft.com/office/drawing/2014/main" id="{6D07DD27-E540-7703-0EA1-A72AB51825F7}"/>
              </a:ext>
            </a:extLst>
          </p:cNvPr>
          <p:cNvSpPr txBox="1"/>
          <p:nvPr/>
        </p:nvSpPr>
        <p:spPr>
          <a:xfrm>
            <a:off x="1022554" y="285135"/>
            <a:ext cx="422787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Conference Paper Submission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56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373626" y="983226"/>
            <a:ext cx="11406053" cy="57396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dirty="0">
                <a:latin typeface="Times New Roman" panose="02020603050405020304" pitchFamily="18" charset="0"/>
                <a:ea typeface="Verdana" panose="020B0604030504040204" pitchFamily="34" charset="0"/>
                <a:cs typeface="Times New Roman" panose="02020603050405020304" pitchFamily="18"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a:t>
            </a:r>
            <a:endParaRPr dirty="0"/>
          </a:p>
        </p:txBody>
      </p:sp>
      <p:graphicFrame>
        <p:nvGraphicFramePr>
          <p:cNvPr id="2" name="Table 1">
            <a:extLst>
              <a:ext uri="{FF2B5EF4-FFF2-40B4-BE49-F238E27FC236}">
                <a16:creationId xmlns:a16="http://schemas.microsoft.com/office/drawing/2014/main" id="{BBA64006-E2D9-18B2-8923-5ADDECF5AABE}"/>
              </a:ext>
            </a:extLst>
          </p:cNvPr>
          <p:cNvGraphicFramePr>
            <a:graphicFrameLocks noGrp="1"/>
          </p:cNvGraphicFramePr>
          <p:nvPr>
            <p:extLst>
              <p:ext uri="{D42A27DB-BD31-4B8C-83A1-F6EECF244321}">
                <p14:modId xmlns:p14="http://schemas.microsoft.com/office/powerpoint/2010/main" val="3706933379"/>
              </p:ext>
            </p:extLst>
          </p:nvPr>
        </p:nvGraphicFramePr>
        <p:xfrm>
          <a:off x="1000124" y="1761230"/>
          <a:ext cx="10314039" cy="3953641"/>
        </p:xfrm>
        <a:graphic>
          <a:graphicData uri="http://schemas.openxmlformats.org/drawingml/2006/table">
            <a:tbl>
              <a:tblPr firstRow="1" firstCol="1" bandRow="1">
                <a:tableStyleId>{775DCB02-9BB8-47FD-8907-85C794F793BA}</a:tableStyleId>
              </a:tblPr>
              <a:tblGrid>
                <a:gridCol w="1321752">
                  <a:extLst>
                    <a:ext uri="{9D8B030D-6E8A-4147-A177-3AD203B41FA5}">
                      <a16:colId xmlns:a16="http://schemas.microsoft.com/office/drawing/2014/main" val="22665549"/>
                    </a:ext>
                  </a:extLst>
                </a:gridCol>
                <a:gridCol w="2567591">
                  <a:extLst>
                    <a:ext uri="{9D8B030D-6E8A-4147-A177-3AD203B41FA5}">
                      <a16:colId xmlns:a16="http://schemas.microsoft.com/office/drawing/2014/main" val="2990700943"/>
                    </a:ext>
                  </a:extLst>
                </a:gridCol>
                <a:gridCol w="1944671">
                  <a:extLst>
                    <a:ext uri="{9D8B030D-6E8A-4147-A177-3AD203B41FA5}">
                      <a16:colId xmlns:a16="http://schemas.microsoft.com/office/drawing/2014/main" val="1682652685"/>
                    </a:ext>
                  </a:extLst>
                </a:gridCol>
                <a:gridCol w="4480025">
                  <a:extLst>
                    <a:ext uri="{9D8B030D-6E8A-4147-A177-3AD203B41FA5}">
                      <a16:colId xmlns:a16="http://schemas.microsoft.com/office/drawing/2014/main" val="903193686"/>
                    </a:ext>
                  </a:extLst>
                </a:gridCol>
              </a:tblGrid>
              <a:tr h="426960">
                <a:tc>
                  <a:txBody>
                    <a:bodyPr/>
                    <a:lstStyle/>
                    <a:p>
                      <a:pPr algn="ctr">
                        <a:lnSpc>
                          <a:spcPct val="115000"/>
                        </a:lnSpc>
                        <a:buNone/>
                      </a:pPr>
                      <a:r>
                        <a:rPr lang="en-IN" sz="1400">
                          <a:effectLst/>
                        </a:rPr>
                        <a:t>SL.NO</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buNone/>
                      </a:pPr>
                      <a:r>
                        <a:rPr lang="en-IN" sz="1400">
                          <a:effectLst/>
                        </a:rPr>
                        <a:t>Start Date</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buNone/>
                      </a:pPr>
                      <a:r>
                        <a:rPr lang="en-IN" sz="1400">
                          <a:effectLst/>
                        </a:rPr>
                        <a:t>End Date</a:t>
                      </a:r>
                      <a:endParaRPr lang="en-IN"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buNone/>
                      </a:pPr>
                      <a:r>
                        <a:rPr lang="en-IN" sz="1400">
                          <a:effectLst/>
                        </a:rPr>
                        <a:t>Description</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014179997"/>
                  </a:ext>
                </a:extLst>
              </a:tr>
              <a:tr h="766113">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28-Nov-2024</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4-Dec-2024</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dirty="0">
                          <a:effectLst/>
                          <a:latin typeface="Times New Roman" panose="02020603050405020304" pitchFamily="18" charset="0"/>
                          <a:cs typeface="Times New Roman" panose="02020603050405020304" pitchFamily="18" charset="0"/>
                        </a:rPr>
                        <a:t>Continuation of </a:t>
                      </a:r>
                      <a:r>
                        <a:rPr lang="en-IN" sz="1800" dirty="0" err="1">
                          <a:effectLst/>
                          <a:latin typeface="Times New Roman" panose="02020603050405020304" pitchFamily="18" charset="0"/>
                          <a:cs typeface="Times New Roman" panose="02020603050405020304" pitchFamily="18" charset="0"/>
                        </a:rPr>
                        <a:t>analyzing</a:t>
                      </a:r>
                      <a:r>
                        <a:rPr lang="en-IN" sz="1800" dirty="0">
                          <a:effectLst/>
                          <a:latin typeface="Times New Roman" panose="02020603050405020304" pitchFamily="18" charset="0"/>
                          <a:cs typeface="Times New Roman" panose="02020603050405020304" pitchFamily="18" charset="0"/>
                        </a:rPr>
                        <a:t> the problem statement</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4066884"/>
                  </a:ext>
                </a:extLst>
              </a:tr>
              <a:tr h="766113">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7-Dec-2024</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31-Dec-2024</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Working on the application of the project.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6570557"/>
                  </a:ext>
                </a:extLst>
              </a:tr>
              <a:tr h="366087">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8-Jan-2025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10-Jan-2025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Review-1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2617378"/>
                  </a:ext>
                </a:extLst>
              </a:tr>
              <a:tr h="366087">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15-Jan-2025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30-Jan-2025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Implementation in the FPGA kit.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7974604"/>
                  </a:ext>
                </a:extLst>
              </a:tr>
              <a:tr h="366087">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05-Feb-2025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07-Feb-2025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Review-2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2094353"/>
                  </a:ext>
                </a:extLst>
              </a:tr>
              <a:tr h="448097">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6</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10-Feb-2025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28-Feb-2025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Writing of the conference paper.</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8055959"/>
                  </a:ext>
                </a:extLst>
              </a:tr>
              <a:tr h="448097">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7</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15-March-2025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a:effectLst/>
                          <a:latin typeface="Times New Roman" panose="02020603050405020304" pitchFamily="18" charset="0"/>
                          <a:cs typeface="Times New Roman" panose="02020603050405020304" pitchFamily="18" charset="0"/>
                        </a:rPr>
                        <a:t>20-March-2025</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15000"/>
                        </a:lnSpc>
                        <a:buNone/>
                      </a:pPr>
                      <a:r>
                        <a:rPr lang="en-IN" sz="1800" dirty="0">
                          <a:effectLst/>
                          <a:latin typeface="Times New Roman" panose="02020603050405020304" pitchFamily="18" charset="0"/>
                          <a:cs typeface="Times New Roman" panose="02020603050405020304" pitchFamily="18" charset="0"/>
                        </a:rPr>
                        <a:t>Review=3</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62200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355601" y="640080"/>
            <a:ext cx="11423444" cy="596721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Times New Roman" panose="02020603050405020304" pitchFamily="18" charset="0"/>
                <a:ea typeface="Verdana" panose="020B0604030504040204" pitchFamily="34" charset="0"/>
                <a:cs typeface="Times New Roman" panose="02020603050405020304" pitchFamily="18" charset="0"/>
              </a:rPr>
              <a:t>Summary and Conclusion </a:t>
            </a:r>
          </a:p>
          <a:p>
            <a:pPr marL="285750" marR="0" lvl="0" indent="-285750" rtl="0">
              <a:lnSpc>
                <a:spcPct val="100000"/>
              </a:lnSpc>
              <a:spcBef>
                <a:spcPts val="0"/>
              </a:spcBef>
              <a:spcAft>
                <a:spcPts val="0"/>
              </a:spcAft>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 </a:t>
            </a:r>
            <a:r>
              <a:rPr lang="en-US" sz="1700" b="1" dirty="0">
                <a:latin typeface="Times New Roman" panose="02020603050405020304" pitchFamily="18" charset="0"/>
                <a:cs typeface="Times New Roman" panose="02020603050405020304" pitchFamily="18" charset="0"/>
              </a:rPr>
              <a:t>byte-enable memory architecture</a:t>
            </a:r>
            <a:r>
              <a:rPr lang="en-US" sz="1700" dirty="0">
                <a:latin typeface="Times New Roman" panose="02020603050405020304" pitchFamily="18" charset="0"/>
                <a:cs typeface="Times New Roman" panose="02020603050405020304" pitchFamily="18" charset="0"/>
              </a:rPr>
              <a:t> enabling </a:t>
            </a:r>
            <a:r>
              <a:rPr lang="en-US" sz="1700" b="1" dirty="0">
                <a:latin typeface="Times New Roman" panose="02020603050405020304" pitchFamily="18" charset="0"/>
                <a:cs typeface="Times New Roman" panose="02020603050405020304" pitchFamily="18" charset="0"/>
              </a:rPr>
              <a:t>selective byte-level access and modifications</a:t>
            </a:r>
            <a:r>
              <a:rPr lang="en-US" sz="1700" dirty="0">
                <a:latin typeface="Times New Roman" panose="02020603050405020304" pitchFamily="18" charset="0"/>
                <a:cs typeface="Times New Roman" panose="02020603050405020304" pitchFamily="18" charset="0"/>
              </a:rPr>
              <a:t>, optimizing memory usage, enhancing performance, and supporting </a:t>
            </a:r>
            <a:r>
              <a:rPr lang="en-US" sz="1700" b="1" dirty="0">
                <a:latin typeface="Times New Roman" panose="02020603050405020304" pitchFamily="18" charset="0"/>
                <a:cs typeface="Times New Roman" panose="02020603050405020304" pitchFamily="18" charset="0"/>
              </a:rPr>
              <a:t>parallel processing applications</a:t>
            </a:r>
            <a:r>
              <a:rPr lang="en-US" sz="1700" dirty="0">
                <a:latin typeface="Times New Roman" panose="02020603050405020304" pitchFamily="18" charset="0"/>
                <a:cs typeface="Times New Roman" panose="02020603050405020304" pitchFamily="18" charset="0"/>
              </a:rPr>
              <a:t>.</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Verilog testbenches were utilized for functional verification.</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The design was synthesized and implemented on an FPGA to validate its functionality, ensuring proper timing, area, and power optimization. </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Test cases included boundary condition checks, simultaneous read-write operations, and fault injections.</a:t>
            </a:r>
          </a:p>
          <a:p>
            <a:pPr marL="285750" marR="0" lvl="0" indent="-285750" rtl="0">
              <a:lnSpc>
                <a:spcPct val="100000"/>
              </a:lnSpc>
              <a:spcBef>
                <a:spcPts val="0"/>
              </a:spcBef>
              <a:spcAft>
                <a:spcPts val="0"/>
              </a:spcAft>
              <a:buFont typeface="Arial" panose="020B0604020202020204" pitchFamily="34" charset="0"/>
              <a:buChar char="•"/>
            </a:pPr>
            <a:endParaRPr lang="en-US" altLang="en-US" sz="20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Font typeface="Arial" panose="020B0604020202020204" pitchFamily="34" charset="0"/>
              <a:buNone/>
            </a:pPr>
            <a:r>
              <a:rPr lang="en-US" altLang="en-US" sz="2000" b="1" dirty="0">
                <a:latin typeface="Times New Roman" panose="02020603050405020304" pitchFamily="18" charset="0"/>
                <a:ea typeface="Verdana" panose="020B0604030504040204" pitchFamily="34" charset="0"/>
                <a:cs typeface="Times New Roman" panose="02020603050405020304" pitchFamily="18" charset="0"/>
              </a:rPr>
              <a:t>Conclusion:</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The project successfully implemented a reliable and efficient BYTE ENABLE RAM on FPGA.</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Verilog-driven results ensured the design met functional and performance requirements.</a:t>
            </a:r>
            <a:endParaRPr lang="en-IN" sz="17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2000" b="1" dirty="0">
                <a:latin typeface="Times New Roman" panose="02020603050405020304" pitchFamily="18" charset="0"/>
                <a:ea typeface="Verdana" panose="020B0604030504040204" pitchFamily="34" charset="0"/>
                <a:cs typeface="Times New Roman" panose="02020603050405020304" pitchFamily="18" charset="0"/>
              </a:rPr>
              <a:t>Future Work:</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Our project focuses on SystemVerilog implementation.</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We aim to utilize advanced implementation features for design and verification.</a:t>
            </a:r>
          </a:p>
          <a:p>
            <a:pPr marL="285750" marR="0" lvl="0" indent="-285750" rtl="0">
              <a:lnSpc>
                <a:spcPct val="100000"/>
              </a:lnSpc>
              <a:spcBef>
                <a:spcPts val="0"/>
              </a:spcBef>
              <a:spcAft>
                <a:spcPts val="0"/>
              </a:spcAft>
              <a:buFont typeface="Arial" panose="020B0604020202020204" pitchFamily="34" charset="0"/>
              <a:buChar char="•"/>
            </a:pPr>
            <a:r>
              <a:rPr lang="en-US" altLang="en-US" sz="1700" dirty="0">
                <a:latin typeface="Times New Roman" panose="02020603050405020304" pitchFamily="18" charset="0"/>
                <a:ea typeface="Verdana" panose="020B0604030504040204" pitchFamily="34" charset="0"/>
                <a:cs typeface="Times New Roman" panose="02020603050405020304" pitchFamily="18" charset="0"/>
              </a:rPr>
              <a:t>Future work will explore enhanced methodologies and tools within SystemVerilog.</a:t>
            </a:r>
          </a:p>
          <a:p>
            <a:pPr marR="0" lvl="0" rtl="0">
              <a:lnSpc>
                <a:spcPct val="100000"/>
              </a:lnSpc>
              <a:spcBef>
                <a:spcPts val="0"/>
              </a:spcBef>
              <a:spcAft>
                <a:spcPts val="0"/>
              </a:spcAft>
            </a:pPr>
            <a:endParaRPr lang="en-US" altLang="en-US" sz="17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altLang="en-US" sz="17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Completed </a:t>
            </a:r>
            <a:r>
              <a:rPr lang="en-US" altLang="en-IN" sz="1800" dirty="0" err="1">
                <a:latin typeface="Times New Roman" panose="02020603050405020304" pitchFamily="18" charset="0"/>
                <a:ea typeface="Verdana" panose="020B0604030504040204" pitchFamily="34" charset="0"/>
                <a:cs typeface="Times New Roman" panose="02020603050405020304" pitchFamily="18" charset="0"/>
              </a:rPr>
              <a:t>Implementatiuon</a:t>
            </a: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 Of </a:t>
            </a:r>
            <a:r>
              <a:rPr lang="en-US" altLang="en-IN" sz="1800" dirty="0" err="1">
                <a:latin typeface="Times New Roman" panose="02020603050405020304" pitchFamily="18" charset="0"/>
                <a:ea typeface="Verdana" panose="020B0604030504040204" pitchFamily="34" charset="0"/>
                <a:cs typeface="Times New Roman" panose="02020603050405020304" pitchFamily="18" charset="0"/>
              </a:rPr>
              <a:t>RAM,Single</a:t>
            </a: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 Port RAM </a:t>
            </a:r>
            <a:r>
              <a:rPr lang="en-US" altLang="en-IN" sz="1800" dirty="0" err="1">
                <a:latin typeface="Times New Roman" panose="02020603050405020304" pitchFamily="18" charset="0"/>
                <a:ea typeface="Verdana" panose="020B0604030504040204" pitchFamily="34" charset="0"/>
                <a:cs typeface="Times New Roman" panose="02020603050405020304" pitchFamily="18" charset="0"/>
              </a:rPr>
              <a:t>Byte_Enable_RAM</a:t>
            </a: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 on FPGA.</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Conference paper has been submitted.</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Working on creating a effective memory application </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Individual Contribution </a:t>
            </a:r>
          </a:p>
          <a:p>
            <a:pPr marL="0" marR="0" lvl="0" indent="0" rtl="0">
              <a:lnSpc>
                <a:spcPct val="100000"/>
              </a:lnSpc>
              <a:spcBef>
                <a:spcPts val="0"/>
              </a:spcBef>
              <a:spcAft>
                <a:spcPts val="0"/>
              </a:spcAft>
              <a:buNone/>
            </a:pP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8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US" sz="1800" dirty="0">
                <a:latin typeface="Times New Roman" panose="02020603050405020304" pitchFamily="18" charset="0"/>
                <a:ea typeface="Verdana" panose="020B0604030504040204" pitchFamily="34" charset="0"/>
                <a:cs typeface="Times New Roman" panose="02020603050405020304" pitchFamily="18" charset="0"/>
              </a:rPr>
              <a:t>Maria Punya</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lvl="1" indent="-285750">
              <a:buFont typeface="Arial" panose="020B0604020202020204" pitchFamily="34" charset="0"/>
              <a:buChar char="•"/>
            </a:pP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Implementation on FPGA</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Documentation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8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US" sz="1800" dirty="0" err="1">
                <a:latin typeface="Times New Roman" panose="02020603050405020304" pitchFamily="18" charset="0"/>
                <a:ea typeface="Verdana" panose="020B0604030504040204" pitchFamily="34" charset="0"/>
                <a:cs typeface="Times New Roman" panose="02020603050405020304" pitchFamily="18" charset="0"/>
              </a:rPr>
              <a:t>Tammali</a:t>
            </a:r>
            <a:r>
              <a:rPr lang="en-US" sz="1800" dirty="0">
                <a:latin typeface="Times New Roman" panose="02020603050405020304" pitchFamily="18" charset="0"/>
                <a:ea typeface="Verdana" panose="020B0604030504040204" pitchFamily="34" charset="0"/>
                <a:cs typeface="Times New Roman" panose="02020603050405020304" pitchFamily="18" charset="0"/>
              </a:rPr>
              <a:t> Karthik</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p>
          <a:p>
            <a:pPr marL="285750" lvl="1" indent="-285750">
              <a:buFont typeface="Arial" panose="020B0604020202020204" pitchFamily="34" charset="0"/>
              <a:buChar char="•"/>
            </a:pP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Documentation</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sz="1800" dirty="0">
                <a:latin typeface="Times New Roman" panose="02020603050405020304" pitchFamily="18" charset="0"/>
                <a:ea typeface="Verdana" panose="020B0604030504040204" pitchFamily="34" charset="0"/>
                <a:cs typeface="Times New Roman" panose="02020603050405020304" pitchFamily="18" charset="0"/>
              </a:rPr>
              <a:t>Implementation.</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Application oriented research.</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panose="020B0604020202020204"/>
              <a:buNone/>
            </a:pPr>
            <a:r>
              <a:rPr lang="en-US" sz="11500" b="1" i="0" u="none" strike="noStrike" cap="none" dirty="0">
                <a:solidFill>
                  <a:schemeClr val="accent4">
                    <a:lumMod val="75000"/>
                  </a:schemeClr>
                </a:solidFill>
                <a:latin typeface="Open Sans" panose="020B0606030504020204"/>
                <a:ea typeface="Open Sans" panose="020B0606030504020204"/>
                <a:cs typeface="Open Sans" panose="020B0606030504020204"/>
                <a:sym typeface="Open Sans" panose="020B0606030504020204"/>
              </a:rPr>
              <a:t>THANK YOU</a:t>
            </a:r>
            <a:endParaRPr sz="1400" b="0" i="0" u="none" strike="noStrike" cap="none" dirty="0">
              <a:solidFill>
                <a:schemeClr val="accent4">
                  <a:lumMod val="75000"/>
                </a:schemeClr>
              </a:solidFill>
              <a:latin typeface="Aharoni" panose="02010803020104030203"/>
              <a:ea typeface="Aharoni" panose="02010803020104030203"/>
              <a:cs typeface="Aharoni" panose="02010803020104030203"/>
              <a:sym typeface="Aharoni" panose="02010803020104030203"/>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dirty="0">
              <a:solidFill>
                <a:srgbClr val="000000"/>
              </a:solidFill>
              <a:latin typeface="Aharoni" panose="02010803020104030203"/>
              <a:ea typeface="Aharoni" panose="02010803020104030203"/>
              <a:cs typeface="Aharoni" panose="02010803020104030203"/>
              <a:sym typeface="Aharoni" panose="0201080302010403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a:t>
            </a:r>
            <a:endParaRPr dirty="0"/>
          </a:p>
        </p:txBody>
      </p:sp>
      <p:sp>
        <p:nvSpPr>
          <p:cNvPr id="5" name="Google Shape;125;p3"/>
          <p:cNvSpPr txBox="1"/>
          <p:nvPr/>
        </p:nvSpPr>
        <p:spPr>
          <a:xfrm>
            <a:off x="314961" y="726132"/>
            <a:ext cx="11444420" cy="502046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457200" lvl="0" indent="-323850" algn="just" rtl="0">
              <a:lnSpc>
                <a:spcPct val="115000"/>
              </a:lnSpc>
              <a:spcBef>
                <a:spcPts val="0"/>
              </a:spcBef>
              <a:spcAft>
                <a:spcPts val="0"/>
              </a:spcAft>
              <a:buClr>
                <a:schemeClr val="dk1"/>
              </a:buClr>
              <a:buSzPts val="1500"/>
              <a:buFont typeface="Times New Roman"/>
              <a:buChar char="●"/>
            </a:pPr>
            <a:r>
              <a:rPr lang="en-US" sz="1700" dirty="0">
                <a:solidFill>
                  <a:schemeClr val="dk1"/>
                </a:solidFill>
                <a:latin typeface="Times New Roman"/>
                <a:ea typeface="Times New Roman"/>
                <a:cs typeface="Times New Roman"/>
                <a:sym typeface="Times New Roman"/>
              </a:rPr>
              <a:t>Advancing cryptographic security: a novel hybrid AES-RSA model with byte-level tokenization, Apr 16, 2024</a:t>
            </a:r>
          </a:p>
          <a:p>
            <a:pPr marL="457200" lvl="0" indent="-323850" algn="just" rtl="0">
              <a:lnSpc>
                <a:spcPct val="115000"/>
              </a:lnSpc>
              <a:spcBef>
                <a:spcPts val="0"/>
              </a:spcBef>
              <a:spcAft>
                <a:spcPts val="0"/>
              </a:spcAft>
              <a:buClr>
                <a:schemeClr val="dk1"/>
              </a:buClr>
              <a:buSzPts val="1500"/>
              <a:buFont typeface="Times New Roman"/>
              <a:buChar char="●"/>
            </a:pPr>
            <a:r>
              <a:rPr lang="en-US" sz="1700" dirty="0">
                <a:solidFill>
                  <a:schemeClr val="dk1"/>
                </a:solidFill>
                <a:latin typeface="Times New Roman"/>
                <a:ea typeface="Times New Roman"/>
                <a:cs typeface="Times New Roman"/>
                <a:sym typeface="Times New Roman"/>
              </a:rPr>
              <a:t>Optimizing Systems for Byte-Addressable NVM by Reducing Bit Flipping, February, 2019.</a:t>
            </a:r>
          </a:p>
          <a:p>
            <a:pPr marL="457200" lvl="0" indent="-323850" algn="just" rtl="0">
              <a:lnSpc>
                <a:spcPct val="115000"/>
              </a:lnSpc>
              <a:spcBef>
                <a:spcPts val="0"/>
              </a:spcBef>
              <a:spcAft>
                <a:spcPts val="0"/>
              </a:spcAft>
              <a:buClr>
                <a:schemeClr val="dk1"/>
              </a:buClr>
              <a:buSzPts val="1500"/>
              <a:buFont typeface="Times New Roman"/>
              <a:buChar char="●"/>
            </a:pPr>
            <a:r>
              <a:rPr lang="en-US" sz="1700" dirty="0">
                <a:solidFill>
                  <a:schemeClr val="dk1"/>
                </a:solidFill>
                <a:latin typeface="Times New Roman"/>
                <a:ea typeface="Times New Roman"/>
                <a:cs typeface="Times New Roman"/>
                <a:sym typeface="Times New Roman"/>
              </a:rPr>
              <a:t>20nm High-density single-port and dual-port </a:t>
            </a:r>
            <a:r>
              <a:rPr lang="en-US" sz="1700" dirty="0" err="1">
                <a:solidFill>
                  <a:schemeClr val="dk1"/>
                </a:solidFill>
                <a:latin typeface="Times New Roman"/>
                <a:ea typeface="Times New Roman"/>
                <a:cs typeface="Times New Roman"/>
                <a:sym typeface="Times New Roman"/>
              </a:rPr>
              <a:t>SRAMa</a:t>
            </a:r>
            <a:r>
              <a:rPr lang="en-US" sz="1700" dirty="0">
                <a:solidFill>
                  <a:schemeClr val="dk1"/>
                </a:solidFill>
                <a:latin typeface="Times New Roman"/>
                <a:ea typeface="Times New Roman"/>
                <a:cs typeface="Times New Roman"/>
                <a:sym typeface="Times New Roman"/>
              </a:rPr>
              <a:t> with worldline-voltage-adjustments system for read/write assists, 06 March 2014.</a:t>
            </a:r>
          </a:p>
          <a:p>
            <a:pPr marL="457200" indent="-323850" algn="just">
              <a:lnSpc>
                <a:spcPct val="115000"/>
              </a:lnSpc>
              <a:buClr>
                <a:schemeClr val="dk1"/>
              </a:buClr>
              <a:buSzPts val="1500"/>
              <a:buFont typeface="Times New Roman"/>
              <a:buChar char="●"/>
            </a:pPr>
            <a:r>
              <a:rPr lang="en-IN" sz="1700" i="0" dirty="0">
                <a:solidFill>
                  <a:srgbClr val="333333"/>
                </a:solidFill>
                <a:effectLst/>
                <a:latin typeface="Times New Roman" panose="02020603050405020304" pitchFamily="18" charset="0"/>
                <a:cs typeface="Times New Roman" panose="02020603050405020304" pitchFamily="18" charset="0"/>
              </a:rPr>
              <a:t>8-bit AES FPGA Implementation using Block RAM, 08 November 2007.</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US" sz="1700" dirty="0">
                <a:solidFill>
                  <a:schemeClr val="dk1"/>
                </a:solidFill>
                <a:latin typeface="Times New Roman"/>
                <a:ea typeface="Times New Roman"/>
                <a:cs typeface="Times New Roman"/>
                <a:sym typeface="Times New Roman"/>
              </a:rPr>
              <a:t>A 45-nm Single-port and Dual-port SRAM family with Robust Read/Write Stabilizing Circuitry under DVFS Environment., 01 August 2008.</a:t>
            </a:r>
            <a:endParaRPr lang="en-US" sz="170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457200" marR="0" lvl="0" indent="-330200" algn="just" rtl="0">
              <a:lnSpc>
                <a:spcPct val="100000"/>
              </a:lnSpc>
              <a:spcBef>
                <a:spcPts val="0"/>
              </a:spcBef>
              <a:spcAft>
                <a:spcPts val="0"/>
              </a:spcAft>
              <a:buClr>
                <a:schemeClr val="dk1"/>
              </a:buClr>
              <a:buSzPts val="1600"/>
              <a:buChar char="●"/>
            </a:pPr>
            <a:r>
              <a:rPr lang="en-US" sz="1400" dirty="0">
                <a:solidFill>
                  <a:schemeClr val="dk1"/>
                </a:solidFill>
              </a:rPr>
              <a:t>Xilinx </a:t>
            </a:r>
            <a:r>
              <a:rPr lang="en-US" sz="1400" dirty="0" err="1">
                <a:solidFill>
                  <a:schemeClr val="dk1"/>
                </a:solidFill>
              </a:rPr>
              <a:t>Vivado</a:t>
            </a:r>
            <a:r>
              <a:rPr lang="en-US" sz="1400" dirty="0">
                <a:solidFill>
                  <a:schemeClr val="dk1"/>
                </a:solidFill>
              </a:rPr>
              <a:t>.</a:t>
            </a:r>
          </a:p>
          <a:p>
            <a:pPr marL="457200" marR="0" lvl="0" indent="-330200" algn="just" rtl="0">
              <a:lnSpc>
                <a:spcPct val="100000"/>
              </a:lnSpc>
              <a:spcBef>
                <a:spcPts val="0"/>
              </a:spcBef>
              <a:spcAft>
                <a:spcPts val="0"/>
              </a:spcAft>
              <a:buClr>
                <a:schemeClr val="dk1"/>
              </a:buClr>
              <a:buSzPts val="1600"/>
              <a:buChar char="●"/>
            </a:pPr>
            <a:r>
              <a:rPr lang="en-US" sz="1400" dirty="0">
                <a:solidFill>
                  <a:schemeClr val="dk1"/>
                </a:solidFill>
              </a:rPr>
              <a:t>FPGA Kit</a:t>
            </a: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457200" marR="0" lvl="0" indent="-317500" algn="just" rtl="0">
              <a:lnSpc>
                <a:spcPct val="100000"/>
              </a:lnSpc>
              <a:spcBef>
                <a:spcPts val="0"/>
              </a:spcBef>
              <a:spcAft>
                <a:spcPts val="0"/>
              </a:spcAft>
              <a:buSzPts val="1400"/>
              <a:buFont typeface="Verdana"/>
              <a:buChar char="●"/>
            </a:pPr>
            <a:r>
              <a:rPr lang="en-US" dirty="0">
                <a:latin typeface="Verdana"/>
                <a:ea typeface="Verdana"/>
                <a:cs typeface="Verdana"/>
                <a:sym typeface="Verdana"/>
              </a:rPr>
              <a:t>Embedded Memory (RAM: 1-PORT, RAM: 2-PORT, ROM: 1-PORT, and ROM: 2-PORT) User Guide by Intel.</a:t>
            </a: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indent="0">
              <a:buNone/>
            </a:pPr>
            <a:r>
              <a:rPr lang="en-IN" sz="2400" b="1" dirty="0">
                <a:latin typeface="Times New Roman" panose="02020603050405020304" pitchFamily="18" charset="0"/>
                <a:cs typeface="Times New Roman" panose="02020603050405020304" pitchFamily="18" charset="0"/>
              </a:rPr>
              <a:t>1.  RAM</a:t>
            </a:r>
            <a:r>
              <a:rPr lang="en-IN" sz="1800" b="1"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RAM (Random Access Memory) is a type of computer memory that is used to store data that is actively being used or processed by the CPU. It is a volatile memory, meaning it loses its contents when the power is turned off, making it temporary storage. RAM plays a critical role in the performance of a computer or any digital system by providing quick access to data and instructions needed by the CPU.</a:t>
            </a:r>
            <a:endParaRPr lang="en-IN" sz="1800" dirty="0">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2C51256E-392C-8E70-1AC3-DA4D0EBCF387}"/>
              </a:ext>
            </a:extLst>
          </p:cNvPr>
          <p:cNvPicPr>
            <a:picLocks noChangeAspect="1"/>
          </p:cNvPicPr>
          <p:nvPr/>
        </p:nvPicPr>
        <p:blipFill>
          <a:blip r:embed="rId2"/>
          <a:stretch>
            <a:fillRect/>
          </a:stretch>
        </p:blipFill>
        <p:spPr>
          <a:xfrm>
            <a:off x="657331" y="2473974"/>
            <a:ext cx="5372860" cy="3236585"/>
          </a:xfrm>
          <a:prstGeom prst="rect">
            <a:avLst/>
          </a:prstGeom>
          <a:ln>
            <a:noFill/>
          </a:ln>
          <a:effectLst>
            <a:softEdge rad="112500"/>
          </a:effectLst>
        </p:spPr>
      </p:pic>
      <p:pic>
        <p:nvPicPr>
          <p:cNvPr id="7" name="Content Placeholder 4">
            <a:extLst>
              <a:ext uri="{FF2B5EF4-FFF2-40B4-BE49-F238E27FC236}">
                <a16:creationId xmlns:a16="http://schemas.microsoft.com/office/drawing/2014/main" id="{4B967499-ADC3-8C18-DEA2-10A68BE74EB7}"/>
              </a:ext>
            </a:extLst>
          </p:cNvPr>
          <p:cNvPicPr>
            <a:picLocks noChangeAspect="1"/>
          </p:cNvPicPr>
          <p:nvPr/>
        </p:nvPicPr>
        <p:blipFill>
          <a:blip r:embed="rId3"/>
          <a:stretch>
            <a:fillRect/>
          </a:stretch>
        </p:blipFill>
        <p:spPr>
          <a:xfrm>
            <a:off x="6774929" y="2473974"/>
            <a:ext cx="4268991" cy="3214790"/>
          </a:xfrm>
          <a:prstGeom prst="rect">
            <a:avLst/>
          </a:prstGeom>
          <a:ln>
            <a:noFill/>
          </a:ln>
          <a:effectLst>
            <a:softEdge rad="112500"/>
          </a:effectLst>
        </p:spPr>
      </p:pic>
      <p:sp>
        <p:nvSpPr>
          <p:cNvPr id="9" name="TextBox 8">
            <a:extLst>
              <a:ext uri="{FF2B5EF4-FFF2-40B4-BE49-F238E27FC236}">
                <a16:creationId xmlns:a16="http://schemas.microsoft.com/office/drawing/2014/main" id="{45F45DFB-8D08-1E3D-FB41-E0C619C25B8B}"/>
              </a:ext>
            </a:extLst>
          </p:cNvPr>
          <p:cNvSpPr txBox="1"/>
          <p:nvPr/>
        </p:nvSpPr>
        <p:spPr>
          <a:xfrm>
            <a:off x="2282594" y="5658676"/>
            <a:ext cx="244856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Block diagram of RAM</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5369E03-3E4B-317D-23B6-16FF57F5E6D1}"/>
              </a:ext>
            </a:extLst>
          </p:cNvPr>
          <p:cNvSpPr txBox="1"/>
          <p:nvPr/>
        </p:nvSpPr>
        <p:spPr>
          <a:xfrm>
            <a:off x="8115455" y="5629452"/>
            <a:ext cx="26666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Logical diagram of RAM</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1C58DE-D252-C0F2-DC81-72B3A378E83F}"/>
              </a:ext>
            </a:extLst>
          </p:cNvPr>
          <p:cNvPicPr>
            <a:picLocks noChangeAspect="1"/>
          </p:cNvPicPr>
          <p:nvPr/>
        </p:nvPicPr>
        <p:blipFill>
          <a:blip r:embed="rId2"/>
          <a:srcRect l="10482" t="-2019" b="1"/>
          <a:stretch/>
        </p:blipFill>
        <p:spPr>
          <a:xfrm>
            <a:off x="420942" y="707368"/>
            <a:ext cx="5675058" cy="4185920"/>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C371168-FDD2-DC2D-3226-56446B26486B}"/>
              </a:ext>
            </a:extLst>
          </p:cNvPr>
          <p:cNvSpPr txBox="1">
            <a:spLocks/>
          </p:cNvSpPr>
          <p:nvPr/>
        </p:nvSpPr>
        <p:spPr>
          <a:xfrm>
            <a:off x="392144" y="325177"/>
            <a:ext cx="10915706" cy="455757"/>
          </a:xfr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latin typeface="Times New Roman" panose="02020603050405020304" pitchFamily="18" charset="0"/>
                <a:cs typeface="Times New Roman" panose="02020603050405020304" pitchFamily="18" charset="0"/>
              </a:rPr>
              <a:t>Verilog code for RAM:</a:t>
            </a:r>
            <a:endParaRPr lang="en-IN" sz="24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C307641-E72C-58BC-CD6B-7D580EC4D0F8}"/>
              </a:ext>
            </a:extLst>
          </p:cNvPr>
          <p:cNvPicPr>
            <a:picLocks noChangeAspect="1"/>
          </p:cNvPicPr>
          <p:nvPr/>
        </p:nvPicPr>
        <p:blipFill>
          <a:blip r:embed="rId3"/>
          <a:stretch>
            <a:fillRect/>
          </a:stretch>
        </p:blipFill>
        <p:spPr>
          <a:xfrm>
            <a:off x="6635967" y="707368"/>
            <a:ext cx="4895962" cy="5443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9979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3A0C-05AB-F456-A75A-F2BFB0F5AEB9}"/>
              </a:ext>
            </a:extLst>
          </p:cNvPr>
          <p:cNvSpPr txBox="1">
            <a:spLocks/>
          </p:cNvSpPr>
          <p:nvPr/>
        </p:nvSpPr>
        <p:spPr>
          <a:xfrm>
            <a:off x="396568" y="198203"/>
            <a:ext cx="1501879" cy="454964"/>
          </a:xfr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latin typeface="Times New Roman" panose="02020603050405020304" pitchFamily="18" charset="0"/>
                <a:cs typeface="Times New Roman" panose="02020603050405020304" pitchFamily="18" charset="0"/>
              </a:rPr>
              <a:t>RESULTS:</a:t>
            </a:r>
            <a:endParaRPr lang="en-IN" sz="1800" b="1" dirty="0">
              <a:latin typeface="Times New Roman" panose="02020603050405020304" pitchFamily="18" charset="0"/>
              <a:cs typeface="Times New Roman" panose="02020603050405020304" pitchFamily="18" charset="0"/>
            </a:endParaRPr>
          </a:p>
        </p:txBody>
      </p:sp>
      <p:pic>
        <p:nvPicPr>
          <p:cNvPr id="3" name="Content Placeholder 6">
            <a:extLst>
              <a:ext uri="{FF2B5EF4-FFF2-40B4-BE49-F238E27FC236}">
                <a16:creationId xmlns:a16="http://schemas.microsoft.com/office/drawing/2014/main" id="{7CFC26B2-8B57-5074-9539-148CDC9A2E8C}"/>
              </a:ext>
            </a:extLst>
          </p:cNvPr>
          <p:cNvPicPr>
            <a:picLocks noChangeAspect="1"/>
          </p:cNvPicPr>
          <p:nvPr/>
        </p:nvPicPr>
        <p:blipFill rotWithShape="1">
          <a:blip r:embed="rId2"/>
          <a:srcRect b="24881"/>
          <a:stretch/>
        </p:blipFill>
        <p:spPr>
          <a:xfrm>
            <a:off x="609601" y="682554"/>
            <a:ext cx="10277309" cy="2226336"/>
          </a:xfrm>
          <a:prstGeom prst="rect">
            <a:avLst/>
          </a:prstGeom>
        </p:spPr>
      </p:pic>
      <p:sp>
        <p:nvSpPr>
          <p:cNvPr id="4" name="TextBox 3">
            <a:extLst>
              <a:ext uri="{FF2B5EF4-FFF2-40B4-BE49-F238E27FC236}">
                <a16:creationId xmlns:a16="http://schemas.microsoft.com/office/drawing/2014/main" id="{E6750F95-85D2-06B6-B6C7-9B74FD414EB2}"/>
              </a:ext>
            </a:extLst>
          </p:cNvPr>
          <p:cNvSpPr txBox="1"/>
          <p:nvPr/>
        </p:nvSpPr>
        <p:spPr>
          <a:xfrm>
            <a:off x="396568" y="3092021"/>
            <a:ext cx="2251587"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Schematic Diagram</a:t>
            </a: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209BDE-E277-63EA-D172-230EF7A3705D}"/>
              </a:ext>
            </a:extLst>
          </p:cNvPr>
          <p:cNvPicPr>
            <a:picLocks noChangeAspect="1"/>
          </p:cNvPicPr>
          <p:nvPr/>
        </p:nvPicPr>
        <p:blipFill rotWithShape="1">
          <a:blip r:embed="rId3"/>
          <a:srcRect b="12310"/>
          <a:stretch/>
        </p:blipFill>
        <p:spPr>
          <a:xfrm>
            <a:off x="2048715" y="3532724"/>
            <a:ext cx="6323125" cy="2554475"/>
          </a:xfrm>
          <a:prstGeom prst="rect">
            <a:avLst/>
          </a:prstGeom>
        </p:spPr>
      </p:pic>
    </p:spTree>
    <p:extLst>
      <p:ext uri="{BB962C8B-B14F-4D97-AF65-F5344CB8AC3E}">
        <p14:creationId xmlns:p14="http://schemas.microsoft.com/office/powerpoint/2010/main" val="10369952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2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32619" y="7261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err="1">
                <a:latin typeface="Times New Roman" panose="02020603050405020304" pitchFamily="18" charset="0"/>
                <a:ea typeface="Verdana" panose="020B0604030504040204" pitchFamily="34" charset="0"/>
                <a:cs typeface="Times New Roman" panose="02020603050405020304" pitchFamily="18" charset="0"/>
              </a:rPr>
              <a:t>Byte_Enable_RAM</a:t>
            </a:r>
            <a:r>
              <a:rPr lang="en-IN" sz="2000" b="1" dirty="0">
                <a:latin typeface="Times New Roman" panose="02020603050405020304" pitchFamily="18" charset="0"/>
                <a:ea typeface="Verdana" panose="020B0604030504040204" pitchFamily="34" charset="0"/>
                <a:cs typeface="Times New Roman" panose="02020603050405020304" pitchFamily="18" charset="0"/>
              </a:rPr>
              <a:t>:</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Byte-enable RAM allows you to selectively write or read individual bytes of a word. This means that even though the memory might store a full word (e.g., 8 bits), you can enable specific bytes (e.g., the lower or upper byte in a 16-bit word) and perform operations on those individually. This is especially useful when dealing with data that does not always need to be written or read completely, such as in certain hardware interfaces where you might need to update just one byte in a register.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E21DF3AA-03D4-CD1A-5ABB-D3D70AE5A84D}"/>
              </a:ext>
            </a:extLst>
          </p:cNvPr>
          <p:cNvPicPr>
            <a:picLocks noChangeAspect="1"/>
          </p:cNvPicPr>
          <p:nvPr/>
        </p:nvPicPr>
        <p:blipFill>
          <a:blip r:embed="rId2"/>
          <a:stretch>
            <a:fillRect/>
          </a:stretch>
        </p:blipFill>
        <p:spPr>
          <a:xfrm>
            <a:off x="1481737" y="3454539"/>
            <a:ext cx="7133943" cy="2547359"/>
          </a:xfrm>
          <a:prstGeom prst="rect">
            <a:avLst/>
          </a:prstGeom>
        </p:spPr>
      </p:pic>
      <p:sp>
        <p:nvSpPr>
          <p:cNvPr id="7" name="TextBox 6">
            <a:extLst>
              <a:ext uri="{FF2B5EF4-FFF2-40B4-BE49-F238E27FC236}">
                <a16:creationId xmlns:a16="http://schemas.microsoft.com/office/drawing/2014/main" id="{081CE9D0-3206-FC32-4C19-B06851BCC705}"/>
              </a:ext>
            </a:extLst>
          </p:cNvPr>
          <p:cNvSpPr txBox="1"/>
          <p:nvPr/>
        </p:nvSpPr>
        <p:spPr>
          <a:xfrm>
            <a:off x="432619" y="3054429"/>
            <a:ext cx="252394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Schematic Diagram:</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3125</TotalTime>
  <Words>3785</Words>
  <Application>Microsoft Office PowerPoint</Application>
  <PresentationFormat>Widescreen</PresentationFormat>
  <Paragraphs>401</Paragraphs>
  <Slides>42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Open Sans</vt:lpstr>
      <vt:lpstr>Wingdings</vt:lpstr>
      <vt:lpstr>Aharoni</vt:lpstr>
      <vt:lpstr>Arial</vt:lpstr>
      <vt:lpstr>Montserrat</vt:lpstr>
      <vt:lpstr>Times New Roman</vt:lpstr>
      <vt:lpstr>Montserrat Medium</vt:lpstr>
      <vt:lpstr>Verdana</vt:lpstr>
      <vt:lpstr>Calibri</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VERILOG </vt:lpstr>
      <vt:lpstr>PowerPoint Presentation</vt:lpstr>
      <vt:lpstr>PowerPoint Presentation</vt:lpstr>
      <vt:lpstr>PowerPoint Presentation</vt:lpstr>
      <vt:lpstr>PowerPoint Presentation</vt:lpstr>
      <vt:lpstr>PowerPoint Presentation</vt:lpstr>
      <vt:lpstr>PowerPoint Presentation</vt:lpstr>
      <vt:lpstr>Medical Devices That Benefit from Byte-Enable 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GITAM</dc:creator>
  <cp:lastModifiedBy>Maria Punya</cp:lastModifiedBy>
  <cp:revision>38</cp:revision>
  <dcterms:created xsi:type="dcterms:W3CDTF">2022-05-23T07:15:00Z</dcterms:created>
  <dcterms:modified xsi:type="dcterms:W3CDTF">2025-03-14T10:06:28Z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D8233E88A8D842B7ADB5A58D446746FD_13</vt:lpwstr>
  </property>
  <property fmtid="{D5CDD505-2E9C-101B-9397-08002B2CF9AE}" pid="3" name="KSOProductBuildVer">
    <vt:lpwstr>1033-12.2.0.19307</vt:lpwstr>
  </property>
</Properties>
</file>